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947" r:id="rId2"/>
    <p:sldId id="305" r:id="rId3"/>
    <p:sldId id="277" r:id="rId4"/>
    <p:sldId id="307" r:id="rId5"/>
    <p:sldId id="308" r:id="rId6"/>
    <p:sldId id="948" r:id="rId7"/>
    <p:sldId id="258" r:id="rId8"/>
    <p:sldId id="309" r:id="rId9"/>
    <p:sldId id="310" r:id="rId10"/>
    <p:sldId id="311" r:id="rId11"/>
    <p:sldId id="312" r:id="rId12"/>
    <p:sldId id="313" r:id="rId13"/>
    <p:sldId id="298" r:id="rId14"/>
  </p:sldIdLst>
  <p:sldSz cx="14630400" cy="8229600"/>
  <p:notesSz cx="6858000" cy="9144000"/>
  <p:defaultTextStyle>
    <a:defPPr marL="0" marR="0" indent="0" algn="l" defTabSz="548640" rtl="0" fontAlgn="auto" latinLnBrk="1" hangingPunct="0">
      <a:lnSpc>
        <a:spcPct val="100000"/>
      </a:lnSpc>
      <a:spcBef>
        <a:spcPts val="0"/>
      </a:spcBef>
      <a:spcAft>
        <a:spcPts val="0"/>
      </a:spcAft>
      <a:buClrTx/>
      <a:buSzTx/>
      <a:buFontTx/>
      <a:buNone/>
      <a:tabLst/>
      <a:defRPr kumimoji="0" sz="1080" b="0" i="0" u="none" strike="noStrike" cap="none" spc="0" normalizeH="0" baseline="0">
        <a:ln>
          <a:noFill/>
        </a:ln>
        <a:solidFill>
          <a:srgbClr val="000000"/>
        </a:solidFill>
        <a:effectLst/>
        <a:uFillTx/>
      </a:defRPr>
    </a:defPPr>
    <a:lvl1pPr marL="0" marR="0" indent="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1pPr>
    <a:lvl2pPr marL="0" marR="0" indent="13716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2pPr>
    <a:lvl3pPr marL="0" marR="0" indent="27432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3pPr>
    <a:lvl4pPr marL="0" marR="0" indent="41148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4pPr>
    <a:lvl5pPr marL="0" marR="0" indent="54864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5pPr>
    <a:lvl6pPr marL="0" marR="0" indent="68580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6pPr>
    <a:lvl7pPr marL="0" marR="0" indent="82296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7pPr>
    <a:lvl8pPr marL="0" marR="0" indent="96012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8pPr>
    <a:lvl9pPr marL="0" marR="0" indent="1097280" algn="l" defTabSz="495300" rtl="0" fontAlgn="auto" latinLnBrk="0" hangingPunct="0">
      <a:lnSpc>
        <a:spcPct val="100000"/>
      </a:lnSpc>
      <a:spcBef>
        <a:spcPts val="0"/>
      </a:spcBef>
      <a:spcAft>
        <a:spcPts val="0"/>
      </a:spcAft>
      <a:buClrTx/>
      <a:buSzTx/>
      <a:buFontTx/>
      <a:buNone/>
      <a:tabLst/>
      <a:defRPr kumimoji="0" sz="1920" b="0" i="0" u="none" strike="noStrike" cap="none" spc="0" normalizeH="0" baseline="0">
        <a:ln>
          <a:noFill/>
        </a:ln>
        <a:solidFill>
          <a:srgbClr val="FFFFFF"/>
        </a:solidFill>
        <a:effectLst/>
        <a:uFillTx/>
        <a:latin typeface="Asap SemiBold"/>
        <a:ea typeface="Asap SemiBold"/>
        <a:cs typeface="Asap SemiBold"/>
        <a:sym typeface="Asap SemiBold"/>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876" autoAdjust="0"/>
  </p:normalViewPr>
  <p:slideViewPr>
    <p:cSldViewPr snapToGrid="0" snapToObjects="1">
      <p:cViewPr varScale="1">
        <p:scale>
          <a:sx n="56" d="100"/>
          <a:sy n="56" d="100"/>
        </p:scale>
        <p:origin x="1109" y="62"/>
      </p:cViewPr>
      <p:guideLst>
        <p:guide orient="horz" pos="2592"/>
        <p:guide pos="4608"/>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74320" latinLnBrk="0">
      <a:lnSpc>
        <a:spcPct val="117999"/>
      </a:lnSpc>
      <a:defRPr sz="1320">
        <a:latin typeface="Helvetica Neue"/>
        <a:ea typeface="Helvetica Neue"/>
        <a:cs typeface="Helvetica Neue"/>
        <a:sym typeface="Helvetica Neue"/>
      </a:defRPr>
    </a:lvl1pPr>
    <a:lvl2pPr indent="137160" defTabSz="274320" latinLnBrk="0">
      <a:lnSpc>
        <a:spcPct val="117999"/>
      </a:lnSpc>
      <a:defRPr sz="1320">
        <a:latin typeface="Helvetica Neue"/>
        <a:ea typeface="Helvetica Neue"/>
        <a:cs typeface="Helvetica Neue"/>
        <a:sym typeface="Helvetica Neue"/>
      </a:defRPr>
    </a:lvl2pPr>
    <a:lvl3pPr indent="274320" defTabSz="274320" latinLnBrk="0">
      <a:lnSpc>
        <a:spcPct val="117999"/>
      </a:lnSpc>
      <a:defRPr sz="1320">
        <a:latin typeface="Helvetica Neue"/>
        <a:ea typeface="Helvetica Neue"/>
        <a:cs typeface="Helvetica Neue"/>
        <a:sym typeface="Helvetica Neue"/>
      </a:defRPr>
    </a:lvl3pPr>
    <a:lvl4pPr indent="411480" defTabSz="274320" latinLnBrk="0">
      <a:lnSpc>
        <a:spcPct val="117999"/>
      </a:lnSpc>
      <a:defRPr sz="1320">
        <a:latin typeface="Helvetica Neue"/>
        <a:ea typeface="Helvetica Neue"/>
        <a:cs typeface="Helvetica Neue"/>
        <a:sym typeface="Helvetica Neue"/>
      </a:defRPr>
    </a:lvl4pPr>
    <a:lvl5pPr indent="548640" defTabSz="274320" latinLnBrk="0">
      <a:lnSpc>
        <a:spcPct val="117999"/>
      </a:lnSpc>
      <a:defRPr sz="1320">
        <a:latin typeface="Helvetica Neue"/>
        <a:ea typeface="Helvetica Neue"/>
        <a:cs typeface="Helvetica Neue"/>
        <a:sym typeface="Helvetica Neue"/>
      </a:defRPr>
    </a:lvl5pPr>
    <a:lvl6pPr indent="685800" defTabSz="274320" latinLnBrk="0">
      <a:lnSpc>
        <a:spcPct val="117999"/>
      </a:lnSpc>
      <a:defRPr sz="1320">
        <a:latin typeface="Helvetica Neue"/>
        <a:ea typeface="Helvetica Neue"/>
        <a:cs typeface="Helvetica Neue"/>
        <a:sym typeface="Helvetica Neue"/>
      </a:defRPr>
    </a:lvl6pPr>
    <a:lvl7pPr indent="822960" defTabSz="274320" latinLnBrk="0">
      <a:lnSpc>
        <a:spcPct val="117999"/>
      </a:lnSpc>
      <a:defRPr sz="1320">
        <a:latin typeface="Helvetica Neue"/>
        <a:ea typeface="Helvetica Neue"/>
        <a:cs typeface="Helvetica Neue"/>
        <a:sym typeface="Helvetica Neue"/>
      </a:defRPr>
    </a:lvl7pPr>
    <a:lvl8pPr indent="960120" defTabSz="274320" latinLnBrk="0">
      <a:lnSpc>
        <a:spcPct val="117999"/>
      </a:lnSpc>
      <a:defRPr sz="1320">
        <a:latin typeface="Helvetica Neue"/>
        <a:ea typeface="Helvetica Neue"/>
        <a:cs typeface="Helvetica Neue"/>
        <a:sym typeface="Helvetica Neue"/>
      </a:defRPr>
    </a:lvl8pPr>
    <a:lvl9pPr indent="1097280" defTabSz="274320" latinLnBrk="0">
      <a:lnSpc>
        <a:spcPct val="117999"/>
      </a:lnSpc>
      <a:defRPr sz="132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4821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9731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72104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2725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131063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1536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83856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393170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a:p>
        </p:txBody>
      </p:sp>
    </p:spTree>
    <p:extLst>
      <p:ext uri="{BB962C8B-B14F-4D97-AF65-F5344CB8AC3E}">
        <p14:creationId xmlns:p14="http://schemas.microsoft.com/office/powerpoint/2010/main" val="194408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1356390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066800" y="1379220"/>
            <a:ext cx="12496800" cy="2788920"/>
          </a:xfrm>
          <a:prstGeom prst="rect">
            <a:avLst/>
          </a:prstGeom>
        </p:spPr>
        <p:txBody>
          <a:bodyPr anchor="b">
            <a:normAutofit/>
          </a:bodyPr>
          <a:lstStyle>
            <a:lvl1pPr>
              <a:defRPr sz="4600" baseline="0">
                <a:solidFill>
                  <a:schemeClr val="accent1"/>
                </a:solidFill>
                <a:latin typeface="Arial Black" panose="020B0604020202020204" pitchFamily="34" charset="0"/>
              </a:defRPr>
            </a:lvl1pPr>
          </a:lstStyle>
          <a:p>
            <a:r>
              <a:rPr dirty="0"/>
              <a:t>Title Text</a:t>
            </a:r>
          </a:p>
        </p:txBody>
      </p:sp>
      <p:sp>
        <p:nvSpPr>
          <p:cNvPr id="12" name="Body Level One…"/>
          <p:cNvSpPr txBox="1">
            <a:spLocks noGrp="1"/>
          </p:cNvSpPr>
          <p:nvPr>
            <p:ph type="body" sz="quarter" idx="1" hasCustomPrompt="1"/>
          </p:nvPr>
        </p:nvSpPr>
        <p:spPr>
          <a:xfrm>
            <a:off x="1066800" y="4244339"/>
            <a:ext cx="12496800" cy="3175791"/>
          </a:xfrm>
          <a:prstGeom prst="rect">
            <a:avLst/>
          </a:prstGeom>
        </p:spPr>
        <p:txBody>
          <a:bodyPr anchor="t"/>
          <a:lstStyle>
            <a:lvl1pPr marL="0" indent="0" algn="l">
              <a:lnSpc>
                <a:spcPct val="100000"/>
              </a:lnSpc>
              <a:spcBef>
                <a:spcPts val="600"/>
              </a:spcBef>
              <a:spcAft>
                <a:spcPts val="600"/>
              </a:spcAft>
              <a:buSzTx/>
              <a:buNone/>
              <a:defRPr sz="2400" baseline="0">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7" name="Picture 6">
            <a:extLst>
              <a:ext uri="{FF2B5EF4-FFF2-40B4-BE49-F238E27FC236}">
                <a16:creationId xmlns:a16="http://schemas.microsoft.com/office/drawing/2014/main" id="{74F7DF70-441A-1D40-8BBE-6F2E547B3CD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8" name="Rectangle 7">
            <a:extLst>
              <a:ext uri="{FF2B5EF4-FFF2-40B4-BE49-F238E27FC236}">
                <a16:creationId xmlns:a16="http://schemas.microsoft.com/office/drawing/2014/main" id="{962B6C94-91EC-DC49-82D6-CD53FCB10E55}"/>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overrideClrMapping bg1="dk1" tx1="lt1" bg2="dk2" tx2="lt2" accent1="accent1" accent2="accent2" accent3="accent3" accent4="accent4" accent5="accent5" accent6="accent6" hlink="hlink" folHlink="folHlink"/>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B5269FB5-257F-C64D-881E-3CC59AA568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6" name="Rectangle 5">
            <a:extLst>
              <a:ext uri="{FF2B5EF4-FFF2-40B4-BE49-F238E27FC236}">
                <a16:creationId xmlns:a16="http://schemas.microsoft.com/office/drawing/2014/main" id="{221485C7-0BC4-9745-9413-6797B88FFB8B}"/>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9071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066800" y="2720340"/>
            <a:ext cx="12496800" cy="2788920"/>
          </a:xfrm>
          <a:prstGeom prst="rect">
            <a:avLst/>
          </a:prstGeom>
        </p:spPr>
        <p:txBody>
          <a:bodyPr>
            <a:normAutofit/>
          </a:bodyPr>
          <a:lstStyle>
            <a:lvl1pPr>
              <a:defRPr sz="3600" baseline="0">
                <a:solidFill>
                  <a:schemeClr val="accent1"/>
                </a:solidFill>
                <a:latin typeface="Arial Black" panose="020B0604020202020204" pitchFamily="34" charset="0"/>
              </a:defRPr>
            </a:lvl1pPr>
          </a:lstStyle>
          <a:p>
            <a:r>
              <a:rPr dirty="0"/>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8" name="Picture 7">
            <a:extLst>
              <a:ext uri="{FF2B5EF4-FFF2-40B4-BE49-F238E27FC236}">
                <a16:creationId xmlns:a16="http://schemas.microsoft.com/office/drawing/2014/main" id="{80CBB811-DF83-C34D-8433-13BB482144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6" name="Rectangle 5">
            <a:extLst>
              <a:ext uri="{FF2B5EF4-FFF2-40B4-BE49-F238E27FC236}">
                <a16:creationId xmlns:a16="http://schemas.microsoft.com/office/drawing/2014/main" id="{376A5B5E-6CA2-644E-A918-B57171051176}"/>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315200" y="1571625"/>
            <a:ext cx="7810501" cy="5781676"/>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90600" y="1571624"/>
            <a:ext cx="6134100" cy="2329815"/>
          </a:xfrm>
          <a:prstGeom prst="rect">
            <a:avLst/>
          </a:prstGeom>
        </p:spPr>
        <p:txBody>
          <a:bodyPr anchor="b">
            <a:normAutofit/>
          </a:bodyPr>
          <a:lstStyle>
            <a:lvl1pPr algn="l" defTabSz="495300">
              <a:lnSpc>
                <a:spcPct val="100000"/>
              </a:lnSpc>
              <a:defRPr sz="3600" spc="0" baseline="0">
                <a:solidFill>
                  <a:schemeClr val="accent1"/>
                </a:solidFill>
                <a:latin typeface="Arial Black" panose="020B0604020202020204" pitchFamily="34" charset="0"/>
                <a:ea typeface="Helvetica Neue Medium"/>
                <a:cs typeface="Helvetica Neue Medium"/>
                <a:sym typeface="Helvetica Neue Medium"/>
              </a:defRPr>
            </a:lvl1pPr>
          </a:lstStyle>
          <a:p>
            <a:r>
              <a:rPr dirty="0"/>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F067B9A-F252-2F48-8085-27E80128FA5C}"/>
              </a:ext>
            </a:extLst>
          </p:cNvPr>
          <p:cNvSpPr txBox="1">
            <a:spLocks noGrp="1"/>
          </p:cNvSpPr>
          <p:nvPr>
            <p:ph type="body" sz="quarter" idx="1" hasCustomPrompt="1"/>
          </p:nvPr>
        </p:nvSpPr>
        <p:spPr>
          <a:xfrm>
            <a:off x="990600" y="3901439"/>
            <a:ext cx="6134100" cy="3518691"/>
          </a:xfrm>
          <a:prstGeom prst="rect">
            <a:avLst/>
          </a:prstGeom>
        </p:spPr>
        <p:txBody>
          <a:bodyPr anchor="t"/>
          <a:lstStyle>
            <a:lvl1pPr marL="0" indent="0" algn="l">
              <a:lnSpc>
                <a:spcPct val="100000"/>
              </a:lnSpc>
              <a:spcBef>
                <a:spcPts val="600"/>
              </a:spcBef>
              <a:spcAft>
                <a:spcPts val="600"/>
              </a:spcAft>
              <a:buSzTx/>
              <a:buNone/>
              <a:defRPr sz="2400" baseline="0">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8" name="Picture 7">
            <a:extLst>
              <a:ext uri="{FF2B5EF4-FFF2-40B4-BE49-F238E27FC236}">
                <a16:creationId xmlns:a16="http://schemas.microsoft.com/office/drawing/2014/main" id="{A1CE1678-D0C2-5943-B1F5-4E1162E1DB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10" name="Rectangle 9">
            <a:extLst>
              <a:ext uri="{FF2B5EF4-FFF2-40B4-BE49-F238E27FC236}">
                <a16:creationId xmlns:a16="http://schemas.microsoft.com/office/drawing/2014/main" id="{0B6020BD-B9FD-4E4D-845F-B2733F3D1204}"/>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525C3373-5CB6-5447-829F-AE74C62CEB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6" name="Rectangle 5">
            <a:extLst>
              <a:ext uri="{FF2B5EF4-FFF2-40B4-BE49-F238E27FC236}">
                <a16:creationId xmlns:a16="http://schemas.microsoft.com/office/drawing/2014/main" id="{EF9EA38B-DD6E-0746-943D-24C71F9DDE80}"/>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Body Level One…">
            <a:extLst>
              <a:ext uri="{FF2B5EF4-FFF2-40B4-BE49-F238E27FC236}">
                <a16:creationId xmlns:a16="http://schemas.microsoft.com/office/drawing/2014/main" id="{D4881A15-A1B4-4740-A02C-A2AA4E11E752}"/>
              </a:ext>
            </a:extLst>
          </p:cNvPr>
          <p:cNvSpPr txBox="1">
            <a:spLocks noGrp="1"/>
          </p:cNvSpPr>
          <p:nvPr>
            <p:ph type="body" sz="quarter" idx="1" hasCustomPrompt="1"/>
          </p:nvPr>
        </p:nvSpPr>
        <p:spPr>
          <a:xfrm>
            <a:off x="1066800" y="1828800"/>
            <a:ext cx="12496800" cy="5591331"/>
          </a:xfrm>
          <a:prstGeom prst="rect">
            <a:avLst/>
          </a:prstGeom>
        </p:spPr>
        <p:txBody>
          <a:bodyPr anchor="t"/>
          <a:lstStyle>
            <a:lvl1pPr marL="342900" indent="-342900" algn="l">
              <a:lnSpc>
                <a:spcPct val="100000"/>
              </a:lnSpc>
              <a:spcBef>
                <a:spcPts val="600"/>
              </a:spcBef>
              <a:spcAft>
                <a:spcPts val="600"/>
              </a:spcAft>
              <a:buSzTx/>
              <a:buFont typeface="Arial" panose="020B0604020202020204" pitchFamily="34" charset="0"/>
              <a:buChar char="•"/>
              <a:defRPr sz="2400" baseline="0">
                <a:latin typeface="Arial" panose="020B0604020202020204" pitchFamily="34" charset="0"/>
                <a:ea typeface="Helvetica Neue"/>
                <a:cs typeface="Helvetica Neue"/>
                <a:sym typeface="Helvetica Neue"/>
              </a:defRPr>
            </a:lvl1pPr>
            <a:lvl2pPr marL="342900" indent="-342900" algn="l">
              <a:lnSpc>
                <a:spcPct val="100000"/>
              </a:lnSpc>
              <a:spcBef>
                <a:spcPts val="600"/>
              </a:spcBef>
              <a:spcAft>
                <a:spcPts val="600"/>
              </a:spcAft>
              <a:buSzTx/>
              <a:buFont typeface="Arial" panose="020B0604020202020204" pitchFamily="34" charset="0"/>
              <a:buChar char="•"/>
              <a:defRPr sz="2000" baseline="0">
                <a:latin typeface="Arial" panose="020B0604020202020204" pitchFamily="34" charset="0"/>
                <a:ea typeface="Helvetica Neue"/>
                <a:cs typeface="Helvetica Neue"/>
                <a:sym typeface="Helvetica Neue"/>
              </a:defRPr>
            </a:lvl2pPr>
            <a:lvl3pPr marL="285750" indent="-285750" algn="l">
              <a:lnSpc>
                <a:spcPct val="100000"/>
              </a:lnSpc>
              <a:spcBef>
                <a:spcPts val="600"/>
              </a:spcBef>
              <a:spcAft>
                <a:spcPts val="600"/>
              </a:spcAft>
              <a:buSzTx/>
              <a:buFont typeface="Arial" panose="020B0604020202020204" pitchFamily="34" charset="0"/>
              <a:buChar char="•"/>
              <a:defRPr sz="1800" baseline="0">
                <a:latin typeface="Arial" panose="020B0604020202020204" pitchFamily="34" charset="0"/>
                <a:ea typeface="Helvetica Neue"/>
                <a:cs typeface="Helvetica Neue"/>
                <a:sym typeface="Helvetica Neue"/>
              </a:defRPr>
            </a:lvl3pPr>
            <a:lvl4pPr marL="285750" indent="-285750" algn="l">
              <a:lnSpc>
                <a:spcPct val="100000"/>
              </a:lnSpc>
              <a:spcBef>
                <a:spcPts val="600"/>
              </a:spcBef>
              <a:spcAft>
                <a:spcPts val="600"/>
              </a:spcAft>
              <a:buSzTx/>
              <a:buFont typeface="Arial" panose="020B0604020202020204" pitchFamily="34" charset="0"/>
              <a:buChar char="•"/>
              <a:defRPr sz="1800" baseline="0">
                <a:latin typeface="Arial" panose="020B0604020202020204" pitchFamily="34" charset="0"/>
                <a:ea typeface="Helvetica Neue"/>
                <a:cs typeface="Helvetica Neue"/>
                <a:sym typeface="Helvetica Neue"/>
              </a:defRPr>
            </a:lvl4pPr>
            <a:lvl5pPr marL="285750" indent="-285750" algn="l">
              <a:lnSpc>
                <a:spcPct val="100000"/>
              </a:lnSpc>
              <a:spcBef>
                <a:spcPts val="600"/>
              </a:spcBef>
              <a:spcAft>
                <a:spcPts val="600"/>
              </a:spcAft>
              <a:buSzTx/>
              <a:buFont typeface="Arial" panose="020B0604020202020204" pitchFamily="34" charset="0"/>
              <a:buChar char="•"/>
              <a:defRPr sz="1400" baseline="0">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7" name="Picture 6">
            <a:extLst>
              <a:ext uri="{FF2B5EF4-FFF2-40B4-BE49-F238E27FC236}">
                <a16:creationId xmlns:a16="http://schemas.microsoft.com/office/drawing/2014/main" id="{014FF1C1-EAE6-3147-9697-1B3AC32E81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8" name="Rectangle 7">
            <a:extLst>
              <a:ext uri="{FF2B5EF4-FFF2-40B4-BE49-F238E27FC236}">
                <a16:creationId xmlns:a16="http://schemas.microsoft.com/office/drawing/2014/main" id="{56916BA3-4AA7-ED40-8392-43E098F73584}"/>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576060" y="1889760"/>
            <a:ext cx="8366760" cy="5577840"/>
          </a:xfrm>
          <a:prstGeom prst="rect">
            <a:avLst/>
          </a:prstGeom>
        </p:spPr>
        <p:txBody>
          <a:bodyPr lIns="91439" tIns="45719" rIns="91439" bIns="45719" anchor="t">
            <a:noAutofit/>
          </a:bodyPr>
          <a:lstStyle/>
          <a:p>
            <a:endParaRPr dirty="0"/>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E468714-A3F6-4C41-9C31-9FA46845A44C}"/>
              </a:ext>
            </a:extLst>
          </p:cNvPr>
          <p:cNvSpPr txBox="1">
            <a:spLocks noGrp="1"/>
          </p:cNvSpPr>
          <p:nvPr>
            <p:ph type="body" sz="quarter" idx="1" hasCustomPrompt="1"/>
          </p:nvPr>
        </p:nvSpPr>
        <p:spPr>
          <a:xfrm>
            <a:off x="1066800" y="1889760"/>
            <a:ext cx="5348288" cy="5577839"/>
          </a:xfrm>
          <a:prstGeom prst="rect">
            <a:avLst/>
          </a:prstGeom>
        </p:spPr>
        <p:txBody>
          <a:bodyPr anchor="t"/>
          <a:lstStyle>
            <a:lvl1pPr marL="0" indent="0" algn="l">
              <a:lnSpc>
                <a:spcPct val="100000"/>
              </a:lnSpc>
              <a:spcBef>
                <a:spcPts val="600"/>
              </a:spcBef>
              <a:spcAft>
                <a:spcPts val="600"/>
              </a:spcAft>
              <a:buSzTx/>
              <a:buNone/>
              <a:defRPr sz="2400" baseline="0">
                <a:latin typeface="Helvetica Neue LT Std 55 Roman"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latin typeface="Helvetica Neue LT Std 55 Roman"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latin typeface="Helvetica Neue LT Std 55 Roman"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latin typeface="Helvetica Neue LT Std 55 Roman"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latin typeface="Helvetica Neue LT Std 55 Roman"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8" name="Picture 7">
            <a:extLst>
              <a:ext uri="{FF2B5EF4-FFF2-40B4-BE49-F238E27FC236}">
                <a16:creationId xmlns:a16="http://schemas.microsoft.com/office/drawing/2014/main" id="{6C9012FF-A565-C84B-A3AB-C4019011C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9" name="Rectangle 8">
            <a:extLst>
              <a:ext uri="{FF2B5EF4-FFF2-40B4-BE49-F238E27FC236}">
                <a16:creationId xmlns:a16="http://schemas.microsoft.com/office/drawing/2014/main" id="{3BBF99D2-97E6-D44E-9557-8D21D3860C6C}"/>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Body Level One…">
            <a:extLst>
              <a:ext uri="{FF2B5EF4-FFF2-40B4-BE49-F238E27FC236}">
                <a16:creationId xmlns:a16="http://schemas.microsoft.com/office/drawing/2014/main" id="{85366B32-9C51-F34D-AD59-E1B59AEF1508}"/>
              </a:ext>
            </a:extLst>
          </p:cNvPr>
          <p:cNvSpPr txBox="1">
            <a:spLocks noGrp="1"/>
          </p:cNvSpPr>
          <p:nvPr>
            <p:ph type="body" sz="quarter" idx="1" hasCustomPrompt="1"/>
          </p:nvPr>
        </p:nvSpPr>
        <p:spPr>
          <a:xfrm>
            <a:off x="1066800" y="1771651"/>
            <a:ext cx="12496800" cy="5648480"/>
          </a:xfrm>
          <a:prstGeom prst="rect">
            <a:avLst/>
          </a:prstGeom>
        </p:spPr>
        <p:txBody>
          <a:bodyPr anchor="t"/>
          <a:lstStyle>
            <a:lvl1pPr marL="0" indent="0" algn="l">
              <a:lnSpc>
                <a:spcPct val="100000"/>
              </a:lnSpc>
              <a:spcBef>
                <a:spcPts val="600"/>
              </a:spcBef>
              <a:spcAft>
                <a:spcPts val="600"/>
              </a:spcAft>
              <a:buSzTx/>
              <a:buNone/>
              <a:defRPr sz="2400" baseline="0">
                <a:latin typeface="Arial" panose="020B0604020202020204" pitchFamily="34" charset="0"/>
                <a:ea typeface="Helvetica Neue"/>
                <a:cs typeface="Helvetica Neue"/>
                <a:sym typeface="Helvetica Neue"/>
              </a:defRPr>
            </a:lvl1pPr>
            <a:lvl2pPr marL="0" indent="0" algn="l">
              <a:lnSpc>
                <a:spcPct val="100000"/>
              </a:lnSpc>
              <a:spcBef>
                <a:spcPts val="600"/>
              </a:spcBef>
              <a:spcAft>
                <a:spcPts val="600"/>
              </a:spcAft>
              <a:buSzTx/>
              <a:buNone/>
              <a:defRPr sz="2000" baseline="0">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6" name="Picture 5">
            <a:extLst>
              <a:ext uri="{FF2B5EF4-FFF2-40B4-BE49-F238E27FC236}">
                <a16:creationId xmlns:a16="http://schemas.microsoft.com/office/drawing/2014/main" id="{18B89179-66DF-EE4B-AD5C-C0191C0642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8" name="Rectangle 7">
            <a:extLst>
              <a:ext uri="{FF2B5EF4-FFF2-40B4-BE49-F238E27FC236}">
                <a16:creationId xmlns:a16="http://schemas.microsoft.com/office/drawing/2014/main" id="{D4BEF0BF-90C8-434D-987B-7849AB78749D}"/>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9408805" y="4610098"/>
            <a:ext cx="4764396" cy="297180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9408804" y="1471611"/>
            <a:ext cx="4764396" cy="29718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82880" y="1471612"/>
            <a:ext cx="9357360" cy="6087427"/>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8" name="Picture 7">
            <a:extLst>
              <a:ext uri="{FF2B5EF4-FFF2-40B4-BE49-F238E27FC236}">
                <a16:creationId xmlns:a16="http://schemas.microsoft.com/office/drawing/2014/main" id="{D15D709D-1374-5F4C-8D2B-255CE38A74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9" name="Rectangle 8">
            <a:extLst>
              <a:ext uri="{FF2B5EF4-FFF2-40B4-BE49-F238E27FC236}">
                <a16:creationId xmlns:a16="http://schemas.microsoft.com/office/drawing/2014/main" id="{A6D66C44-5282-574A-8D81-95305AB13220}"/>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Title Text">
            <a:extLst>
              <a:ext uri="{FF2B5EF4-FFF2-40B4-BE49-F238E27FC236}">
                <a16:creationId xmlns:a16="http://schemas.microsoft.com/office/drawing/2014/main" id="{488D7C78-60DE-F149-8354-104FAEBB004F}"/>
              </a:ext>
            </a:extLst>
          </p:cNvPr>
          <p:cNvSpPr txBox="1">
            <a:spLocks noGrp="1"/>
          </p:cNvSpPr>
          <p:nvPr>
            <p:ph type="title"/>
          </p:nvPr>
        </p:nvSpPr>
        <p:spPr>
          <a:xfrm>
            <a:off x="1066800" y="2720340"/>
            <a:ext cx="12496800" cy="1910871"/>
          </a:xfrm>
          <a:prstGeom prst="rect">
            <a:avLst/>
          </a:prstGeom>
        </p:spPr>
        <p:txBody>
          <a:bodyPr>
            <a:normAutofit/>
          </a:bodyPr>
          <a:lstStyle>
            <a:lvl1pPr algn="ctr">
              <a:defRPr sz="3600" baseline="0">
                <a:solidFill>
                  <a:schemeClr val="accent1"/>
                </a:solidFill>
                <a:latin typeface="Arial Black" panose="020B0604020202020204" pitchFamily="34" charset="0"/>
              </a:defRPr>
            </a:lvl1pPr>
          </a:lstStyle>
          <a:p>
            <a:r>
              <a:rPr dirty="0"/>
              <a:t>Title Text</a:t>
            </a:r>
          </a:p>
        </p:txBody>
      </p:sp>
      <p:sp>
        <p:nvSpPr>
          <p:cNvPr id="7" name="Body Level One…">
            <a:extLst>
              <a:ext uri="{FF2B5EF4-FFF2-40B4-BE49-F238E27FC236}">
                <a16:creationId xmlns:a16="http://schemas.microsoft.com/office/drawing/2014/main" id="{33D8FF27-A2E4-6345-BB51-FCA368E526BC}"/>
              </a:ext>
            </a:extLst>
          </p:cNvPr>
          <p:cNvSpPr txBox="1">
            <a:spLocks noGrp="1"/>
          </p:cNvSpPr>
          <p:nvPr>
            <p:ph type="body" sz="quarter" idx="1" hasCustomPrompt="1"/>
          </p:nvPr>
        </p:nvSpPr>
        <p:spPr>
          <a:xfrm>
            <a:off x="1066800" y="4631211"/>
            <a:ext cx="12496800" cy="2788919"/>
          </a:xfrm>
          <a:prstGeom prst="rect">
            <a:avLst/>
          </a:prstGeom>
        </p:spPr>
        <p:txBody>
          <a:bodyPr anchor="t"/>
          <a:lstStyle>
            <a:lvl1pPr marL="0" indent="0" algn="ctr">
              <a:lnSpc>
                <a:spcPct val="100000"/>
              </a:lnSpc>
              <a:spcBef>
                <a:spcPts val="600"/>
              </a:spcBef>
              <a:spcAft>
                <a:spcPts val="600"/>
              </a:spcAft>
              <a:buSzTx/>
              <a:buNone/>
              <a:defRPr sz="2400" baseline="0">
                <a:latin typeface="Arial" panose="020B0604020202020204" pitchFamily="34" charset="0"/>
                <a:ea typeface="Helvetica Neue"/>
                <a:cs typeface="Helvetica Neue"/>
                <a:sym typeface="Helvetica Neue"/>
              </a:defRPr>
            </a:lvl1pPr>
            <a:lvl2pPr marL="0" indent="0" algn="ctr">
              <a:lnSpc>
                <a:spcPct val="100000"/>
              </a:lnSpc>
              <a:spcBef>
                <a:spcPts val="600"/>
              </a:spcBef>
              <a:spcAft>
                <a:spcPts val="600"/>
              </a:spcAft>
              <a:buSzTx/>
              <a:buNone/>
              <a:defRPr sz="2000" baseline="0">
                <a:latin typeface="Arial" panose="020B0604020202020204" pitchFamily="34" charset="0"/>
                <a:ea typeface="Helvetica Neue"/>
                <a:cs typeface="Helvetica Neue"/>
                <a:sym typeface="Helvetica Neue"/>
              </a:defRPr>
            </a:lvl2pPr>
            <a:lvl3pPr marL="0" indent="0" algn="ctr">
              <a:lnSpc>
                <a:spcPct val="100000"/>
              </a:lnSpc>
              <a:spcBef>
                <a:spcPts val="600"/>
              </a:spcBef>
              <a:spcAft>
                <a:spcPts val="600"/>
              </a:spcAft>
              <a:buSzTx/>
              <a:buNone/>
              <a:defRPr sz="1800" baseline="0">
                <a:latin typeface="Arial" panose="020B0604020202020204" pitchFamily="34" charset="0"/>
                <a:ea typeface="Helvetica Neue"/>
                <a:cs typeface="Helvetica Neue"/>
                <a:sym typeface="Helvetica Neue"/>
              </a:defRPr>
            </a:lvl3pPr>
            <a:lvl4pPr marL="0" indent="0" algn="ctr">
              <a:lnSpc>
                <a:spcPct val="100000"/>
              </a:lnSpc>
              <a:spcBef>
                <a:spcPts val="600"/>
              </a:spcBef>
              <a:spcAft>
                <a:spcPts val="600"/>
              </a:spcAft>
              <a:buSzTx/>
              <a:buNone/>
              <a:defRPr sz="1800" baseline="0">
                <a:latin typeface="Arial" panose="020B0604020202020204" pitchFamily="34" charset="0"/>
                <a:ea typeface="Helvetica Neue"/>
                <a:cs typeface="Helvetica Neue"/>
                <a:sym typeface="Helvetica Neue"/>
              </a:defRPr>
            </a:lvl4pPr>
            <a:lvl5pPr marL="0" indent="0" algn="ctr">
              <a:lnSpc>
                <a:spcPct val="100000"/>
              </a:lnSpc>
              <a:spcBef>
                <a:spcPts val="600"/>
              </a:spcBef>
              <a:spcAft>
                <a:spcPts val="600"/>
              </a:spcAft>
              <a:buSzTx/>
              <a:buNone/>
              <a:defRPr sz="1400" baseline="0">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8" name="Picture 7">
            <a:extLst>
              <a:ext uri="{FF2B5EF4-FFF2-40B4-BE49-F238E27FC236}">
                <a16:creationId xmlns:a16="http://schemas.microsoft.com/office/drawing/2014/main" id="{F011015E-1AE9-CD4D-9FFF-4523942B9E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05362" y="210876"/>
            <a:ext cx="2100598" cy="792144"/>
          </a:xfrm>
          <a:prstGeom prst="rect">
            <a:avLst/>
          </a:prstGeom>
        </p:spPr>
      </p:pic>
      <p:sp>
        <p:nvSpPr>
          <p:cNvPr id="10" name="Rectangle 9">
            <a:extLst>
              <a:ext uri="{FF2B5EF4-FFF2-40B4-BE49-F238E27FC236}">
                <a16:creationId xmlns:a16="http://schemas.microsoft.com/office/drawing/2014/main" id="{3E85E676-6C20-5644-83E5-D081B3A6C837}"/>
              </a:ext>
            </a:extLst>
          </p:cNvPr>
          <p:cNvSpPr/>
          <p:nvPr userDrawn="1"/>
        </p:nvSpPr>
        <p:spPr>
          <a:xfrm>
            <a:off x="11904172" y="7697771"/>
            <a:ext cx="2448106" cy="246221"/>
          </a:xfrm>
          <a:prstGeom prst="rect">
            <a:avLst/>
          </a:prstGeom>
        </p:spPr>
        <p:txBody>
          <a:bodyPr wrap="none">
            <a:spAutoFit/>
          </a:bodyPr>
          <a:lstStyle/>
          <a:p>
            <a:pPr algn="r"/>
            <a:r>
              <a:rPr lang="en-US" sz="1000" baseline="0" dirty="0">
                <a:solidFill>
                  <a:schemeClr val="bg2"/>
                </a:solidFill>
                <a:latin typeface="+mj-lt"/>
              </a:rPr>
              <a:t>#BHUSA   @BLACKHATEVENTS </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4" name="Slide Number"/>
          <p:cNvSpPr txBox="1">
            <a:spLocks noGrp="1"/>
          </p:cNvSpPr>
          <p:nvPr>
            <p:ph type="sldNum" sz="quarter" idx="2"/>
          </p:nvPr>
        </p:nvSpPr>
        <p:spPr>
          <a:xfrm>
            <a:off x="7160708" y="7848601"/>
            <a:ext cx="301365" cy="324191"/>
          </a:xfrm>
          <a:prstGeom prst="rect">
            <a:avLst/>
          </a:prstGeom>
          <a:ln w="12700">
            <a:miter lim="400000"/>
          </a:ln>
        </p:spPr>
        <p:txBody>
          <a:bodyPr wrap="none" lIns="50800" tIns="50800" rIns="50800" bIns="50800">
            <a:spAutoFit/>
          </a:bodyPr>
          <a:lstStyle>
            <a:lvl1pPr algn="ctr">
              <a:defRPr sz="144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
        <p:nvSpPr>
          <p:cNvPr id="2" name="MSIPCMContentMarking" descr="{&quot;HashCode&quot;:-1348403003,&quot;Placement&quot;:&quot;Footer&quot;}">
            <a:extLst>
              <a:ext uri="{FF2B5EF4-FFF2-40B4-BE49-F238E27FC236}">
                <a16:creationId xmlns:a16="http://schemas.microsoft.com/office/drawing/2014/main" id="{7642E6D4-A749-4F05-84E7-C2ED5C318887}"/>
              </a:ext>
            </a:extLst>
          </p:cNvPr>
          <p:cNvSpPr txBox="1"/>
          <p:nvPr userDrawn="1"/>
        </p:nvSpPr>
        <p:spPr>
          <a:xfrm>
            <a:off x="0" y="7989648"/>
            <a:ext cx="2130404" cy="2399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a:ln>
                  <a:noFill/>
                </a:ln>
                <a:solidFill>
                  <a:srgbClr val="0078D7"/>
                </a:solidFill>
                <a:effectLst/>
                <a:uFillTx/>
                <a:latin typeface="Rockwell" panose="02060603020205020403" pitchFamily="18" charset="0"/>
                <a:ea typeface="Asap SemiBold"/>
                <a:cs typeface="Asap SemiBold"/>
                <a:sym typeface="Asap SemiBold"/>
              </a:rPr>
              <a:t>Information Classification: General</a:t>
            </a: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1pPr>
      <a:lvl2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4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p:titleStyle>
    <p:bodyStyle>
      <a:lvl1pPr marL="381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1pPr>
      <a:lvl2pPr marL="762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2pPr>
      <a:lvl3pPr marL="1143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3pPr>
      <a:lvl4pPr marL="1524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4pPr>
      <a:lvl5pPr marL="1905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p:bodyStyle>
    <p:otherStyle>
      <a:lvl1pPr marL="0" marR="0" indent="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1pPr>
      <a:lvl2pPr marL="0" marR="0" indent="13716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2pPr>
      <a:lvl3pPr marL="0" marR="0" indent="27432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3pPr>
      <a:lvl4pPr marL="0" marR="0" indent="41148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4pPr>
      <a:lvl5pPr marL="0" marR="0" indent="54864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5pPr>
      <a:lvl6pPr marL="0" marR="0" indent="68580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6pPr>
      <a:lvl7pPr marL="0" marR="0" indent="82296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7pPr>
      <a:lvl8pPr marL="0" marR="0" indent="96012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8pPr>
      <a:lvl9pPr marL="0" marR="0" indent="1097280" algn="ctr" defTabSz="495300"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0.gif"/><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2.emf"/><Relationship Id="rId7" Type="http://schemas.openxmlformats.org/officeDocument/2006/relationships/image" Target="../media/image26.png"/><Relationship Id="rId12" Type="http://schemas.openxmlformats.org/officeDocument/2006/relationships/hyperlink" Target="http://portalsite.gcs.g01.fujitsu.local/sites/executivepresentation/_layouts/CopyUtil.aspx?Use=id&amp;Action=dispform&amp;ItemId=2390&amp;ListId=ee636228-bd3c-4d90-9c89-9aba3ff69d4f&amp;WebId=bc8a65a5-d356-4299-a794-85d19b1700e8&amp;SiteId=42cbf6e0-cc08-45b2-abd3-7254021fed50&amp;Source=http://portalsite.gcs.g01.fujitsu.local/sites/executivepresentation/DDL/Lists/DDL/31300.aspx" TargetMode="External"/><Relationship Id="rId2" Type="http://schemas.openxmlformats.org/officeDocument/2006/relationships/notesSlide" Target="../notesSlides/notesSlide4.xml"/><Relationship Id="rId16"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gif"/><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40C354E-58A6-40B0-A2C7-DE367F7F1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311" y="1784578"/>
            <a:ext cx="2900311" cy="2900311"/>
          </a:xfrm>
          <a:prstGeom prst="rect">
            <a:avLst/>
          </a:prstGeom>
        </p:spPr>
      </p:pic>
      <p:pic>
        <p:nvPicPr>
          <p:cNvPr id="7" name="図 6" descr="屋内, 紫, ベッド, 座る が含まれている画像&#10;&#10;自動的に生成された説明">
            <a:extLst>
              <a:ext uri="{FF2B5EF4-FFF2-40B4-BE49-F238E27FC236}">
                <a16:creationId xmlns:a16="http://schemas.microsoft.com/office/drawing/2014/main" id="{7677E364-33BC-4BEA-801D-5C39B95EF1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7368AFC2-4E1D-454C-92CC-8F913E667C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1755" y="1044682"/>
            <a:ext cx="4805813" cy="1905335"/>
          </a:xfrm>
          <a:prstGeom prst="rect">
            <a:avLst/>
          </a:prstGeom>
        </p:spPr>
      </p:pic>
      <p:pic>
        <p:nvPicPr>
          <p:cNvPr id="5" name="Picture 4">
            <a:extLst>
              <a:ext uri="{FF2B5EF4-FFF2-40B4-BE49-F238E27FC236}">
                <a16:creationId xmlns:a16="http://schemas.microsoft.com/office/drawing/2014/main" id="{57DEDECC-AEBF-6549-9C31-9FB0340EFB7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9264" y="3330704"/>
            <a:ext cx="4827410" cy="596214"/>
          </a:xfrm>
          <a:prstGeom prst="rect">
            <a:avLst/>
          </a:prstGeom>
        </p:spPr>
      </p:pic>
      <p:sp>
        <p:nvSpPr>
          <p:cNvPr id="6" name="Rectangle 5">
            <a:extLst>
              <a:ext uri="{FF2B5EF4-FFF2-40B4-BE49-F238E27FC236}">
                <a16:creationId xmlns:a16="http://schemas.microsoft.com/office/drawing/2014/main" id="{D83E5F61-84A1-584A-96D0-1F7E094C4AAC}"/>
              </a:ext>
            </a:extLst>
          </p:cNvPr>
          <p:cNvSpPr/>
          <p:nvPr/>
        </p:nvSpPr>
        <p:spPr>
          <a:xfrm>
            <a:off x="11904172" y="7697771"/>
            <a:ext cx="2448106" cy="246221"/>
          </a:xfrm>
          <a:prstGeom prst="rect">
            <a:avLst/>
          </a:prstGeom>
        </p:spPr>
        <p:txBody>
          <a:bodyPr wrap="none">
            <a:spAutoFit/>
          </a:bodyPr>
          <a:lstStyle/>
          <a:p>
            <a:pPr algn="r"/>
            <a:r>
              <a:rPr lang="en-US" sz="1000" dirty="0">
                <a:latin typeface="+mj-lt"/>
              </a:rPr>
              <a:t>#BHUSA   @BLACKHATEVENTS </a:t>
            </a:r>
          </a:p>
        </p:txBody>
      </p:sp>
      <p:sp>
        <p:nvSpPr>
          <p:cNvPr id="10" name="テキスト ボックス 9">
            <a:extLst>
              <a:ext uri="{FF2B5EF4-FFF2-40B4-BE49-F238E27FC236}">
                <a16:creationId xmlns:a16="http://schemas.microsoft.com/office/drawing/2014/main" id="{41EA6BF2-1F2C-416D-9F62-D25EA5BFB4A6}"/>
              </a:ext>
            </a:extLst>
          </p:cNvPr>
          <p:cNvSpPr txBox="1"/>
          <p:nvPr/>
        </p:nvSpPr>
        <p:spPr>
          <a:xfrm>
            <a:off x="489264" y="4744226"/>
            <a:ext cx="1139895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FFFF"/>
                </a:solidFill>
                <a:effectLst/>
                <a:uFillTx/>
                <a:latin typeface="+mn-lt"/>
                <a:ea typeface="Asap SemiBold"/>
                <a:cs typeface="Asap SemiBold"/>
                <a:sym typeface="Asap SemiBold"/>
              </a:rPr>
              <a:t>S-TIP: Seamless Threat Intelligence Platform</a:t>
            </a:r>
            <a:endParaRPr kumimoji="0" lang="ja-JP" altLang="en-US" sz="4400" b="0" i="0" u="none" strike="noStrike" cap="none" spc="0" normalizeH="0" baseline="0" dirty="0">
              <a:ln>
                <a:noFill/>
              </a:ln>
              <a:solidFill>
                <a:srgbClr val="FFFFFF"/>
              </a:solidFill>
              <a:effectLst/>
              <a:uFillTx/>
              <a:latin typeface="+mn-lt"/>
              <a:ea typeface="Asap SemiBold"/>
              <a:cs typeface="Asap SemiBold"/>
              <a:sym typeface="Asap SemiBold"/>
            </a:endParaRPr>
          </a:p>
        </p:txBody>
      </p:sp>
    </p:spTree>
    <p:extLst>
      <p:ext uri="{BB962C8B-B14F-4D97-AF65-F5344CB8AC3E}">
        <p14:creationId xmlns:p14="http://schemas.microsoft.com/office/powerpoint/2010/main" val="145703706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50CFA5-44BB-4A68-A191-313984930B09}"/>
              </a:ext>
            </a:extLst>
          </p:cNvPr>
          <p:cNvSpPr>
            <a:spLocks noGrp="1"/>
          </p:cNvSpPr>
          <p:nvPr>
            <p:ph type="title"/>
          </p:nvPr>
        </p:nvSpPr>
        <p:spPr/>
        <p:txBody>
          <a:bodyPr anchor="ctr">
            <a:normAutofit/>
          </a:bodyPr>
          <a:lstStyle/>
          <a:p>
            <a:pPr algn="ctr"/>
            <a:r>
              <a:rPr kumimoji="1" lang="en-US" altLang="ja-JP" sz="9600" dirty="0"/>
              <a:t>S-TIP Demo</a:t>
            </a:r>
            <a:endParaRPr kumimoji="1" lang="ja-JP" altLang="en-US" sz="9600" dirty="0"/>
          </a:p>
        </p:txBody>
      </p:sp>
    </p:spTree>
    <p:extLst>
      <p:ext uri="{BB962C8B-B14F-4D97-AF65-F5344CB8AC3E}">
        <p14:creationId xmlns:p14="http://schemas.microsoft.com/office/powerpoint/2010/main" val="15367116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heories">
            <a:extLst>
              <a:ext uri="{FF2B5EF4-FFF2-40B4-BE49-F238E27FC236}">
                <a16:creationId xmlns:a16="http://schemas.microsoft.com/office/drawing/2014/main" id="{386CD636-1ED5-4500-9540-FA68FF875109}"/>
              </a:ext>
            </a:extLst>
          </p:cNvPr>
          <p:cNvSpPr txBox="1"/>
          <p:nvPr/>
        </p:nvSpPr>
        <p:spPr>
          <a:xfrm>
            <a:off x="780774" y="1389377"/>
            <a:ext cx="5675105" cy="56015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lnSpc>
                <a:spcPct val="90000"/>
              </a:lnSpc>
              <a:defRPr sz="8000" spc="-148">
                <a:solidFill>
                  <a:srgbClr val="01CF89"/>
                </a:solidFill>
                <a:latin typeface="+mn-lt"/>
                <a:ea typeface="+mn-ea"/>
                <a:cs typeface="+mn-cs"/>
                <a:sym typeface="Spartan Bold"/>
              </a:defRPr>
            </a:lvl1pPr>
          </a:lstStyle>
          <a:p>
            <a:r>
              <a:rPr lang="en-US" sz="3600" b="1" dirty="0">
                <a:solidFill>
                  <a:schemeClr val="tx1"/>
                </a:solidFill>
                <a:latin typeface="+mj-lt"/>
              </a:rPr>
              <a:t>S-TIP Basic Information </a:t>
            </a:r>
            <a:endParaRPr sz="3600" b="1" dirty="0">
              <a:solidFill>
                <a:schemeClr val="tx1"/>
              </a:solidFill>
              <a:latin typeface="+mj-lt"/>
            </a:endParaRPr>
          </a:p>
        </p:txBody>
      </p:sp>
      <p:sp>
        <p:nvSpPr>
          <p:cNvPr id="216" name="#1">
            <a:extLst>
              <a:ext uri="{FF2B5EF4-FFF2-40B4-BE49-F238E27FC236}">
                <a16:creationId xmlns:a16="http://schemas.microsoft.com/office/drawing/2014/main" id="{F0749757-B874-4903-A751-3B2B1DA9A2D0}"/>
              </a:ext>
            </a:extLst>
          </p:cNvPr>
          <p:cNvSpPr txBox="1"/>
          <p:nvPr/>
        </p:nvSpPr>
        <p:spPr>
          <a:xfrm>
            <a:off x="1176344" y="1901718"/>
            <a:ext cx="12277712" cy="536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pPr marL="342900" indent="-342900">
              <a:buFont typeface="Arial" panose="020B0604020202020204" pitchFamily="34" charset="0"/>
              <a:buChar char="•"/>
            </a:pPr>
            <a:r>
              <a:rPr lang="en-US" sz="3600" dirty="0">
                <a:solidFill>
                  <a:schemeClr val="accent2"/>
                </a:solidFill>
                <a:latin typeface="+mj-lt"/>
              </a:rPr>
              <a:t>Requirements</a:t>
            </a:r>
          </a:p>
          <a:p>
            <a:pPr lvl="1" indent="0"/>
            <a:r>
              <a:rPr lang="en-US" sz="3200" dirty="0">
                <a:solidFill>
                  <a:schemeClr val="accent2"/>
                </a:solidFill>
                <a:latin typeface="+mn-lt"/>
              </a:rPr>
              <a:t>  - Python 3.6+</a:t>
            </a:r>
          </a:p>
          <a:p>
            <a:pPr lvl="1" indent="0"/>
            <a:r>
              <a:rPr lang="en-US" sz="3200" dirty="0">
                <a:solidFill>
                  <a:schemeClr val="accent2"/>
                </a:solidFill>
                <a:latin typeface="+mn-lt"/>
              </a:rPr>
              <a:t>  - Django</a:t>
            </a:r>
          </a:p>
          <a:p>
            <a:pPr lvl="1" indent="0"/>
            <a:r>
              <a:rPr lang="en-US" sz="3200" dirty="0">
                <a:solidFill>
                  <a:schemeClr val="accent2"/>
                </a:solidFill>
                <a:latin typeface="+mn-lt"/>
              </a:rPr>
              <a:t>  - MongoDB</a:t>
            </a:r>
          </a:p>
          <a:p>
            <a:r>
              <a:rPr lang="en-US" sz="3200" dirty="0">
                <a:solidFill>
                  <a:schemeClr val="accent2"/>
                </a:solidFill>
              </a:rPr>
              <a:t>  - MySQL</a:t>
            </a:r>
          </a:p>
          <a:p>
            <a:pPr marL="342900" indent="-342900">
              <a:buFont typeface="Arial" panose="020B0604020202020204" pitchFamily="34" charset="0"/>
              <a:buChar char="•"/>
            </a:pPr>
            <a:endParaRPr lang="en-US" sz="3600" dirty="0">
              <a:solidFill>
                <a:schemeClr val="accent2"/>
              </a:solidFill>
              <a:latin typeface="+mj-lt"/>
            </a:endParaRPr>
          </a:p>
          <a:p>
            <a:pPr marL="342900" indent="-342900">
              <a:buFont typeface="Arial" panose="020B0604020202020204" pitchFamily="34" charset="0"/>
              <a:buChar char="•"/>
            </a:pPr>
            <a:r>
              <a:rPr lang="en-US" sz="3600" dirty="0">
                <a:solidFill>
                  <a:schemeClr val="accent2"/>
                </a:solidFill>
                <a:latin typeface="+mj-lt"/>
              </a:rPr>
              <a:t>Docker image is available</a:t>
            </a:r>
          </a:p>
          <a:p>
            <a:pPr marL="342900" indent="-342900">
              <a:buFont typeface="Arial" panose="020B0604020202020204" pitchFamily="34" charset="0"/>
              <a:buChar char="•"/>
            </a:pPr>
            <a:endParaRPr lang="en-US" sz="3600" dirty="0">
              <a:solidFill>
                <a:schemeClr val="accent2"/>
              </a:solidFill>
              <a:latin typeface="+mj-lt"/>
            </a:endParaRPr>
          </a:p>
          <a:p>
            <a:pPr marL="342900" indent="-342900">
              <a:buFont typeface="Arial" panose="020B0604020202020204" pitchFamily="34" charset="0"/>
              <a:buChar char="•"/>
            </a:pPr>
            <a:r>
              <a:rPr lang="en-US" sz="3600" dirty="0">
                <a:solidFill>
                  <a:schemeClr val="accent2"/>
                </a:solidFill>
                <a:latin typeface="+mj-lt"/>
              </a:rPr>
              <a:t>STIX/TAXII support</a:t>
            </a:r>
            <a:endParaRPr lang="ja-JP" altLang="en-US" sz="3600" dirty="0">
              <a:solidFill>
                <a:schemeClr val="accent2"/>
              </a:solidFill>
              <a:latin typeface="+mj-lt"/>
            </a:endParaRPr>
          </a:p>
          <a:p>
            <a:r>
              <a:rPr lang="en-US" sz="3200" dirty="0">
                <a:solidFill>
                  <a:schemeClr val="accent2"/>
                </a:solidFill>
              </a:rPr>
              <a:t>  - Version 1 &amp; 2 (including </a:t>
            </a:r>
            <a:r>
              <a:rPr lang="en-US" sz="3200" dirty="0">
                <a:solidFill>
                  <a:schemeClr val="accent2"/>
                </a:solidFill>
                <a:latin typeface="+mj-lt"/>
              </a:rPr>
              <a:t>latest version: 2.1</a:t>
            </a:r>
            <a:r>
              <a:rPr lang="en-US" altLang="ja-JP" sz="3200" dirty="0">
                <a:solidFill>
                  <a:schemeClr val="accent2"/>
                </a:solidFill>
              </a:rPr>
              <a:t>)</a:t>
            </a:r>
          </a:p>
          <a:p>
            <a:r>
              <a:rPr lang="en-US" altLang="ja-JP" sz="3200" dirty="0">
                <a:solidFill>
                  <a:schemeClr val="accent2"/>
                </a:solidFill>
              </a:rPr>
              <a:t>  - Activities on </a:t>
            </a:r>
            <a:r>
              <a:rPr lang="en-US" sz="3200" dirty="0">
                <a:solidFill>
                  <a:schemeClr val="accent2"/>
                </a:solidFill>
                <a:latin typeface="+mj-lt"/>
              </a:rPr>
              <a:t>Interoperability Test</a:t>
            </a:r>
            <a:r>
              <a:rPr lang="en-US" sz="3200" dirty="0">
                <a:solidFill>
                  <a:schemeClr val="accent2"/>
                </a:solidFill>
              </a:rPr>
              <a:t> in OASIS</a:t>
            </a:r>
            <a:endParaRPr sz="3200" dirty="0">
              <a:solidFill>
                <a:schemeClr val="accent2"/>
              </a:solidFill>
            </a:endParaRPr>
          </a:p>
        </p:txBody>
      </p:sp>
    </p:spTree>
    <p:extLst>
      <p:ext uri="{BB962C8B-B14F-4D97-AF65-F5344CB8AC3E}">
        <p14:creationId xmlns:p14="http://schemas.microsoft.com/office/powerpoint/2010/main" val="404010989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heories">
            <a:extLst>
              <a:ext uri="{FF2B5EF4-FFF2-40B4-BE49-F238E27FC236}">
                <a16:creationId xmlns:a16="http://schemas.microsoft.com/office/drawing/2014/main" id="{386CD636-1ED5-4500-9540-FA68FF875109}"/>
              </a:ext>
            </a:extLst>
          </p:cNvPr>
          <p:cNvSpPr txBox="1"/>
          <p:nvPr/>
        </p:nvSpPr>
        <p:spPr>
          <a:xfrm>
            <a:off x="780774" y="1339273"/>
            <a:ext cx="4771887" cy="56015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lnSpc>
                <a:spcPct val="90000"/>
              </a:lnSpc>
              <a:defRPr sz="8000" spc="-148">
                <a:solidFill>
                  <a:srgbClr val="01CF89"/>
                </a:solidFill>
                <a:latin typeface="+mn-lt"/>
                <a:ea typeface="+mn-ea"/>
                <a:cs typeface="+mn-cs"/>
                <a:sym typeface="Spartan Bold"/>
              </a:defRPr>
            </a:lvl1pPr>
          </a:lstStyle>
          <a:p>
            <a:r>
              <a:rPr lang="en-US" sz="3600" b="1" dirty="0">
                <a:solidFill>
                  <a:schemeClr val="tx1"/>
                </a:solidFill>
                <a:latin typeface="+mj-lt"/>
              </a:rPr>
              <a:t>S-TIP Architecture</a:t>
            </a:r>
            <a:endParaRPr sz="3600" b="1" dirty="0">
              <a:solidFill>
                <a:schemeClr val="tx1"/>
              </a:solidFill>
              <a:latin typeface="+mj-lt"/>
            </a:endParaRPr>
          </a:p>
        </p:txBody>
      </p:sp>
      <p:sp>
        <p:nvSpPr>
          <p:cNvPr id="26" name="角丸四角形 4">
            <a:extLst>
              <a:ext uri="{FF2B5EF4-FFF2-40B4-BE49-F238E27FC236}">
                <a16:creationId xmlns:a16="http://schemas.microsoft.com/office/drawing/2014/main" id="{47F73557-6EA9-40F4-A67D-07FF7BEA6D73}"/>
              </a:ext>
            </a:extLst>
          </p:cNvPr>
          <p:cNvSpPr/>
          <p:nvPr/>
        </p:nvSpPr>
        <p:spPr>
          <a:xfrm>
            <a:off x="5333622" y="3364131"/>
            <a:ext cx="2630465" cy="935503"/>
          </a:xfrm>
          <a:prstGeom prst="roundRect">
            <a:avLst/>
          </a:prstGeom>
          <a:solidFill>
            <a:sysClr val="window" lastClr="FFFFFF"/>
          </a:solidFill>
          <a:ln w="15875" cap="rnd" cmpd="sng" algn="ctr">
            <a:solidFill>
              <a:sysClr val="windowText" lastClr="000000"/>
            </a:solidFill>
            <a:prstDash val="solid"/>
          </a:ln>
          <a:effectLst/>
        </p:spPr>
        <p:txBody>
          <a:bodyPr rtlCol="0" anchor="ctr"/>
          <a:lstStyle/>
          <a:p>
            <a:pPr marL="0" marR="0" lvl="0" indent="0" algn="ctr" defTabSz="914400" eaLnBrk="1" fontAlgn="ctr" latinLnBrk="0" hangingPunct="1">
              <a:lnSpc>
                <a:spcPct val="100000"/>
              </a:lnSpc>
              <a:spcBef>
                <a:spcPct val="0"/>
              </a:spcBef>
              <a:spcAft>
                <a:spcPct val="0"/>
              </a:spcAft>
              <a:buClrTx/>
              <a:buSzTx/>
              <a:buFontTx/>
              <a:buNone/>
              <a:tabLst/>
              <a:defRPr/>
            </a:pPr>
            <a:r>
              <a:rPr lang="en-US" altLang="ja-JP" sz="2400" dirty="0">
                <a:solidFill>
                  <a:schemeClr val="accent2"/>
                </a:solidFill>
                <a:latin typeface="+mj-lt"/>
              </a:rPr>
              <a:t>RS</a:t>
            </a:r>
          </a:p>
          <a:p>
            <a:pPr marL="0" marR="0" lvl="0" indent="0" algn="ctr" defTabSz="914400" eaLnBrk="1" fontAlgn="ctr" latinLnBrk="0" hangingPunct="1">
              <a:lnSpc>
                <a:spcPct val="100000"/>
              </a:lnSpc>
              <a:spcBef>
                <a:spcPct val="0"/>
              </a:spcBef>
              <a:spcAft>
                <a:spcPct val="0"/>
              </a:spcAft>
              <a:buClrTx/>
              <a:buSzTx/>
              <a:buFontTx/>
              <a:buNone/>
              <a:tabLst/>
              <a:defRPr/>
            </a:pPr>
            <a:r>
              <a:rPr lang="en-US" altLang="ja-JP" sz="2000" dirty="0">
                <a:solidFill>
                  <a:schemeClr val="accent2"/>
                </a:solidFill>
                <a:latin typeface="+mj-lt"/>
              </a:rPr>
              <a:t>(Repository System) </a:t>
            </a:r>
          </a:p>
        </p:txBody>
      </p:sp>
      <p:sp>
        <p:nvSpPr>
          <p:cNvPr id="28" name="角丸四角形 10">
            <a:extLst>
              <a:ext uri="{FF2B5EF4-FFF2-40B4-BE49-F238E27FC236}">
                <a16:creationId xmlns:a16="http://schemas.microsoft.com/office/drawing/2014/main" id="{C6E99408-D99A-46D3-936E-E2E9C7E53507}"/>
              </a:ext>
            </a:extLst>
          </p:cNvPr>
          <p:cNvSpPr/>
          <p:nvPr/>
        </p:nvSpPr>
        <p:spPr>
          <a:xfrm>
            <a:off x="9942511" y="5207536"/>
            <a:ext cx="2245313" cy="870109"/>
          </a:xfrm>
          <a:prstGeom prst="roundRect">
            <a:avLst/>
          </a:prstGeom>
          <a:solidFill>
            <a:sysClr val="window" lastClr="FFFFFF"/>
          </a:solidFill>
          <a:ln w="15875" cap="rnd" cmpd="sng" algn="ctr">
            <a:solidFill>
              <a:sysClr val="windowText" lastClr="000000"/>
            </a:solidFill>
            <a:prstDash val="solid"/>
          </a:ln>
          <a:effectLst/>
        </p:spPr>
        <p:txBody>
          <a:bodyPr rtlCol="0" anchor="ctr"/>
          <a:lstStyle/>
          <a:p>
            <a:pPr marL="0" marR="0" lvl="0" indent="0" algn="ctr" defTabSz="914400" eaLnBrk="1" fontAlgn="ctr" latinLnBrk="0" hangingPunct="1">
              <a:lnSpc>
                <a:spcPct val="100000"/>
              </a:lnSpc>
              <a:spcBef>
                <a:spcPct val="0"/>
              </a:spcBef>
              <a:spcAft>
                <a:spcPct val="0"/>
              </a:spcAft>
              <a:buClrTx/>
              <a:buSzTx/>
              <a:buFontTx/>
              <a:buNone/>
              <a:tabLst/>
              <a:defRPr/>
            </a:pPr>
            <a:r>
              <a:rPr lang="en-US" altLang="ja-JP" sz="2800" dirty="0">
                <a:solidFill>
                  <a:schemeClr val="accent2"/>
                </a:solidFill>
                <a:latin typeface="+mj-lt"/>
              </a:rPr>
              <a:t>GV</a:t>
            </a:r>
          </a:p>
          <a:p>
            <a:pPr marL="0" marR="0" lvl="0" indent="0" algn="ctr" defTabSz="914400" eaLnBrk="1" fontAlgn="ctr" latinLnBrk="0" hangingPunct="1">
              <a:lnSpc>
                <a:spcPct val="100000"/>
              </a:lnSpc>
              <a:spcBef>
                <a:spcPct val="0"/>
              </a:spcBef>
              <a:spcAft>
                <a:spcPct val="0"/>
              </a:spcAft>
              <a:buClrTx/>
              <a:buSzTx/>
              <a:buFontTx/>
              <a:buNone/>
              <a:tabLst/>
              <a:defRPr/>
            </a:pPr>
            <a:r>
              <a:rPr lang="en-US" altLang="ja-JP" sz="2000" dirty="0">
                <a:solidFill>
                  <a:schemeClr val="accent2"/>
                </a:solidFill>
                <a:latin typeface="+mj-lt"/>
              </a:rPr>
              <a:t>(Graph View)</a:t>
            </a:r>
            <a:endParaRPr kumimoji="1" lang="ja-JP" altLang="en-US" sz="1800" b="0" i="0" u="none" strike="noStrike" kern="1200" cap="none" spc="0" normalizeH="0" baseline="0" noProof="0" dirty="0">
              <a:ln>
                <a:noFill/>
              </a:ln>
              <a:solidFill>
                <a:prstClr val="black"/>
              </a:solidFill>
              <a:effectLst/>
              <a:uLnTx/>
              <a:uFillTx/>
              <a:latin typeface="Corbel" panose="020B0503020204020204"/>
              <a:cs typeface="+mn-cs"/>
            </a:endParaRPr>
          </a:p>
        </p:txBody>
      </p:sp>
      <p:pic>
        <p:nvPicPr>
          <p:cNvPr id="29" name="図 218">
            <a:extLst>
              <a:ext uri="{FF2B5EF4-FFF2-40B4-BE49-F238E27FC236}">
                <a16:creationId xmlns:a16="http://schemas.microsoft.com/office/drawing/2014/main" id="{13928D97-1B6F-4C0D-B65B-73D821B9F8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51690" y="3916015"/>
            <a:ext cx="1201319" cy="5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カギ線コネクタ 17">
            <a:extLst>
              <a:ext uri="{FF2B5EF4-FFF2-40B4-BE49-F238E27FC236}">
                <a16:creationId xmlns:a16="http://schemas.microsoft.com/office/drawing/2014/main" id="{2A3FFB21-77F7-4D09-99E2-38FFE2D59C3C}"/>
              </a:ext>
            </a:extLst>
          </p:cNvPr>
          <p:cNvCxnSpPr>
            <a:cxnSpLocks/>
            <a:stCxn id="26" idx="0"/>
            <a:endCxn id="27" idx="1"/>
          </p:cNvCxnSpPr>
          <p:nvPr/>
        </p:nvCxnSpPr>
        <p:spPr>
          <a:xfrm rot="5400000" flipH="1" flipV="1">
            <a:off x="8401809" y="777489"/>
            <a:ext cx="833689" cy="4339597"/>
          </a:xfrm>
          <a:prstGeom prst="bentConnector2">
            <a:avLst/>
          </a:prstGeom>
          <a:noFill/>
          <a:ln w="9525" cap="rnd" cmpd="sng" algn="ctr">
            <a:solidFill>
              <a:sysClr val="windowText" lastClr="000000"/>
            </a:solidFill>
            <a:prstDash val="solid"/>
            <a:headEnd type="arrow"/>
            <a:tailEnd type="arrow"/>
          </a:ln>
          <a:effectLst/>
        </p:spPr>
      </p:cxnSp>
      <p:sp>
        <p:nvSpPr>
          <p:cNvPr id="31" name="テキスト ボックス 30">
            <a:extLst>
              <a:ext uri="{FF2B5EF4-FFF2-40B4-BE49-F238E27FC236}">
                <a16:creationId xmlns:a16="http://schemas.microsoft.com/office/drawing/2014/main" id="{24EFE341-B88D-48A4-99C9-4FC0DD025060}"/>
              </a:ext>
            </a:extLst>
          </p:cNvPr>
          <p:cNvSpPr txBox="1"/>
          <p:nvPr/>
        </p:nvSpPr>
        <p:spPr>
          <a:xfrm>
            <a:off x="9495787" y="2209772"/>
            <a:ext cx="598241" cy="400110"/>
          </a:xfrm>
          <a:prstGeom prst="rect">
            <a:avLst/>
          </a:prstGeom>
          <a:noFill/>
        </p:spPr>
        <p:txBody>
          <a:bodyPr wrap="none" rtlCol="0">
            <a:spAutoFit/>
          </a:bodyPr>
          <a:lstStyle/>
          <a:p>
            <a:pPr algn="ctr" defTabSz="914400" fontAlgn="ctr" hangingPunct="1">
              <a:spcBef>
                <a:spcPct val="0"/>
              </a:spcBef>
              <a:spcAft>
                <a:spcPct val="0"/>
              </a:spcAft>
            </a:pPr>
            <a:r>
              <a:rPr kumimoji="1" lang="en-US" altLang="ja-JP" sz="2000" kern="1200" dirty="0">
                <a:solidFill>
                  <a:srgbClr val="000000"/>
                </a:solidFill>
                <a:latin typeface="Arial" charset="0"/>
                <a:ea typeface="ＭＳ Ｐゴシック" charset="-128"/>
                <a:cs typeface="+mn-cs"/>
              </a:rPr>
              <a:t>API</a:t>
            </a:r>
            <a:endParaRPr kumimoji="1" lang="ja-JP" altLang="en-US" sz="2000" kern="1200" dirty="0">
              <a:solidFill>
                <a:srgbClr val="000000"/>
              </a:solidFill>
              <a:latin typeface="Arial" charset="0"/>
              <a:ea typeface="ＭＳ Ｐゴシック" charset="-128"/>
              <a:cs typeface="+mn-cs"/>
            </a:endParaRPr>
          </a:p>
        </p:txBody>
      </p:sp>
      <p:cxnSp>
        <p:nvCxnSpPr>
          <p:cNvPr id="32" name="カギ線コネクタ 21">
            <a:extLst>
              <a:ext uri="{FF2B5EF4-FFF2-40B4-BE49-F238E27FC236}">
                <a16:creationId xmlns:a16="http://schemas.microsoft.com/office/drawing/2014/main" id="{737500E5-72F5-4493-8B1E-A18B70DCD9D9}"/>
              </a:ext>
            </a:extLst>
          </p:cNvPr>
          <p:cNvCxnSpPr>
            <a:cxnSpLocks/>
            <a:stCxn id="26" idx="2"/>
            <a:endCxn id="28" idx="1"/>
          </p:cNvCxnSpPr>
          <p:nvPr/>
        </p:nvCxnSpPr>
        <p:spPr>
          <a:xfrm rot="16200000" flipH="1">
            <a:off x="7624205" y="3324284"/>
            <a:ext cx="1342957" cy="3293656"/>
          </a:xfrm>
          <a:prstGeom prst="bentConnector2">
            <a:avLst/>
          </a:prstGeom>
          <a:noFill/>
          <a:ln w="9525" cap="rnd" cmpd="sng" algn="ctr">
            <a:solidFill>
              <a:sysClr val="windowText" lastClr="000000"/>
            </a:solidFill>
            <a:prstDash val="solid"/>
            <a:headEnd type="arrow"/>
            <a:tailEnd type="arrow"/>
          </a:ln>
          <a:effectLst/>
        </p:spPr>
      </p:cxnSp>
      <p:sp>
        <p:nvSpPr>
          <p:cNvPr id="33" name="テキスト ボックス 32">
            <a:extLst>
              <a:ext uri="{FF2B5EF4-FFF2-40B4-BE49-F238E27FC236}">
                <a16:creationId xmlns:a16="http://schemas.microsoft.com/office/drawing/2014/main" id="{28DE5DEB-7AD1-4BFA-A834-A1F5688EBF20}"/>
              </a:ext>
            </a:extLst>
          </p:cNvPr>
          <p:cNvSpPr txBox="1"/>
          <p:nvPr/>
        </p:nvSpPr>
        <p:spPr>
          <a:xfrm>
            <a:off x="8797815" y="5615980"/>
            <a:ext cx="598241" cy="400110"/>
          </a:xfrm>
          <a:prstGeom prst="rect">
            <a:avLst/>
          </a:prstGeom>
          <a:noFill/>
        </p:spPr>
        <p:txBody>
          <a:bodyPr wrap="none" rtlCol="0">
            <a:spAutoFit/>
          </a:bodyPr>
          <a:lstStyle/>
          <a:p>
            <a:pPr algn="ctr" defTabSz="914400" fontAlgn="ctr" hangingPunct="1">
              <a:spcBef>
                <a:spcPct val="0"/>
              </a:spcBef>
              <a:spcAft>
                <a:spcPct val="0"/>
              </a:spcAft>
            </a:pPr>
            <a:r>
              <a:rPr kumimoji="1" lang="en-US" altLang="ja-JP" sz="2000" kern="1200" dirty="0">
                <a:solidFill>
                  <a:srgbClr val="000000"/>
                </a:solidFill>
                <a:latin typeface="Arial" charset="0"/>
                <a:ea typeface="ＭＳ Ｐゴシック" charset="-128"/>
                <a:cs typeface="+mn-cs"/>
              </a:rPr>
              <a:t>API</a:t>
            </a:r>
            <a:endParaRPr kumimoji="1" lang="ja-JP" altLang="en-US" sz="2000" kern="1200" dirty="0">
              <a:solidFill>
                <a:srgbClr val="000000"/>
              </a:solidFill>
              <a:latin typeface="Arial" charset="0"/>
              <a:ea typeface="ＭＳ Ｐゴシック" charset="-128"/>
              <a:cs typeface="+mn-cs"/>
            </a:endParaRPr>
          </a:p>
        </p:txBody>
      </p:sp>
      <p:sp>
        <p:nvSpPr>
          <p:cNvPr id="35" name="角丸四角形吹き出し 27">
            <a:extLst>
              <a:ext uri="{FF2B5EF4-FFF2-40B4-BE49-F238E27FC236}">
                <a16:creationId xmlns:a16="http://schemas.microsoft.com/office/drawing/2014/main" id="{0EE6A45A-F5FB-4BAB-9FB9-52C64700DE55}"/>
              </a:ext>
            </a:extLst>
          </p:cNvPr>
          <p:cNvSpPr/>
          <p:nvPr/>
        </p:nvSpPr>
        <p:spPr>
          <a:xfrm>
            <a:off x="9942513" y="3225041"/>
            <a:ext cx="4581538" cy="1776358"/>
          </a:xfrm>
          <a:prstGeom prst="wedgeRoundRectCallout">
            <a:avLst>
              <a:gd name="adj1" fmla="val -4386"/>
              <a:gd name="adj2" fmla="val -59739"/>
              <a:gd name="adj3" fmla="val 16667"/>
            </a:avLst>
          </a:prstGeom>
          <a:noFill/>
          <a:ln w="15875" cap="rnd" cmpd="sng" algn="ctr">
            <a:solidFill>
              <a:srgbClr val="30ACEC">
                <a:shade val="50000"/>
              </a:srgbClr>
            </a:solidFill>
            <a:prstDash val="solid"/>
          </a:ln>
          <a:effectLst/>
        </p:spPr>
        <p:txBody>
          <a:bodyPr rtlCol="0" anchor="ct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prstClr val="white"/>
              </a:solidFill>
              <a:effectLst/>
              <a:uLnTx/>
              <a:uFillTx/>
              <a:latin typeface="Corbel" panose="020B0503020204020204"/>
              <a:cs typeface="+mn-cs"/>
            </a:endParaRPr>
          </a:p>
        </p:txBody>
      </p:sp>
      <p:sp>
        <p:nvSpPr>
          <p:cNvPr id="38" name="角丸四角形吹き出し 28">
            <a:extLst>
              <a:ext uri="{FF2B5EF4-FFF2-40B4-BE49-F238E27FC236}">
                <a16:creationId xmlns:a16="http://schemas.microsoft.com/office/drawing/2014/main" id="{7C601060-670D-4579-80E5-E0C41F8505FE}"/>
              </a:ext>
            </a:extLst>
          </p:cNvPr>
          <p:cNvSpPr/>
          <p:nvPr/>
        </p:nvSpPr>
        <p:spPr>
          <a:xfrm>
            <a:off x="7247630" y="6296738"/>
            <a:ext cx="3674777" cy="1701482"/>
          </a:xfrm>
          <a:prstGeom prst="wedgeRoundRectCallout">
            <a:avLst>
              <a:gd name="adj1" fmla="val 43570"/>
              <a:gd name="adj2" fmla="val -63233"/>
              <a:gd name="adj3" fmla="val 16667"/>
            </a:avLst>
          </a:prstGeom>
          <a:noFill/>
          <a:ln w="15875" cap="rnd" cmpd="sng" algn="ctr">
            <a:solidFill>
              <a:srgbClr val="30ACEC">
                <a:shade val="50000"/>
              </a:srgbClr>
            </a:solidFill>
            <a:prstDash val="solid"/>
          </a:ln>
          <a:effectLst/>
        </p:spPr>
        <p:txBody>
          <a:bodyPr rtlCol="0" anchor="ct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prstClr val="white"/>
              </a:solidFill>
              <a:effectLst/>
              <a:uLnTx/>
              <a:uFillTx/>
              <a:latin typeface="Corbel" panose="020B0503020204020204"/>
              <a:cs typeface="+mn-cs"/>
            </a:endParaRPr>
          </a:p>
        </p:txBody>
      </p:sp>
      <p:pic>
        <p:nvPicPr>
          <p:cNvPr id="39" name="図 38">
            <a:extLst>
              <a:ext uri="{FF2B5EF4-FFF2-40B4-BE49-F238E27FC236}">
                <a16:creationId xmlns:a16="http://schemas.microsoft.com/office/drawing/2014/main" id="{A2FCA975-5663-4C36-A6FE-B12235F55D62}"/>
              </a:ext>
            </a:extLst>
          </p:cNvPr>
          <p:cNvPicPr>
            <a:picLocks noChangeAspect="1"/>
          </p:cNvPicPr>
          <p:nvPr/>
        </p:nvPicPr>
        <p:blipFill>
          <a:blip r:embed="rId4"/>
          <a:stretch>
            <a:fillRect/>
          </a:stretch>
        </p:blipFill>
        <p:spPr>
          <a:xfrm>
            <a:off x="7587497" y="6386810"/>
            <a:ext cx="3018875" cy="1551653"/>
          </a:xfrm>
          <a:prstGeom prst="rect">
            <a:avLst/>
          </a:prstGeom>
          <a:ln>
            <a:solidFill>
              <a:srgbClr val="30ACEC">
                <a:shade val="50000"/>
              </a:srgbClr>
            </a:solidFill>
          </a:ln>
        </p:spPr>
      </p:pic>
      <p:grpSp>
        <p:nvGrpSpPr>
          <p:cNvPr id="40" name="グループ化 39">
            <a:extLst>
              <a:ext uri="{FF2B5EF4-FFF2-40B4-BE49-F238E27FC236}">
                <a16:creationId xmlns:a16="http://schemas.microsoft.com/office/drawing/2014/main" id="{A284E839-6E19-47B5-8F78-A582BD228723}"/>
              </a:ext>
            </a:extLst>
          </p:cNvPr>
          <p:cNvGrpSpPr/>
          <p:nvPr/>
        </p:nvGrpSpPr>
        <p:grpSpPr>
          <a:xfrm>
            <a:off x="1717547" y="2857293"/>
            <a:ext cx="3616075" cy="974590"/>
            <a:chOff x="890419" y="1564431"/>
            <a:chExt cx="3930706" cy="804836"/>
          </a:xfrm>
        </p:grpSpPr>
        <p:sp>
          <p:nvSpPr>
            <p:cNvPr id="41" name="雲 40">
              <a:extLst>
                <a:ext uri="{FF2B5EF4-FFF2-40B4-BE49-F238E27FC236}">
                  <a16:creationId xmlns:a16="http://schemas.microsoft.com/office/drawing/2014/main" id="{B8C4C348-3440-49B2-BA74-03746277FC62}"/>
                </a:ext>
              </a:extLst>
            </p:cNvPr>
            <p:cNvSpPr/>
            <p:nvPr/>
          </p:nvSpPr>
          <p:spPr>
            <a:xfrm>
              <a:off x="890419" y="1564431"/>
              <a:ext cx="1234897" cy="577255"/>
            </a:xfrm>
            <a:prstGeom prst="cloud">
              <a:avLst/>
            </a:prstGeom>
            <a:solidFill>
              <a:sysClr val="window" lastClr="FFFFFF"/>
            </a:solidFill>
            <a:ln w="15875" cap="rnd" cmpd="sng" algn="ctr">
              <a:solidFill>
                <a:srgbClr val="30ACEC">
                  <a:shade val="50000"/>
                </a:srgbClr>
              </a:solidFill>
              <a:prstDash val="solid"/>
            </a:ln>
            <a:effectLst/>
          </p:spPr>
          <p:txBody>
            <a:bodyPr rtlCol="0" anchor="ct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prstClr val="white"/>
                </a:solidFill>
                <a:effectLst/>
                <a:uLnTx/>
                <a:uFillTx/>
                <a:latin typeface="Corbel" panose="020B0503020204020204"/>
                <a:cs typeface="+mn-cs"/>
              </a:endParaRPr>
            </a:p>
          </p:txBody>
        </p:sp>
        <p:cxnSp>
          <p:nvCxnSpPr>
            <p:cNvPr id="42" name="カギ線コネクタ 13">
              <a:extLst>
                <a:ext uri="{FF2B5EF4-FFF2-40B4-BE49-F238E27FC236}">
                  <a16:creationId xmlns:a16="http://schemas.microsoft.com/office/drawing/2014/main" id="{B7C2533B-1ED5-4F6C-B1E3-36705913BED8}"/>
                </a:ext>
              </a:extLst>
            </p:cNvPr>
            <p:cNvCxnSpPr>
              <a:cxnSpLocks/>
              <a:stCxn id="41" idx="1"/>
              <a:endCxn id="26" idx="1"/>
            </p:cNvCxnSpPr>
            <p:nvPr/>
          </p:nvCxnSpPr>
          <p:spPr>
            <a:xfrm rot="16200000" flipH="1">
              <a:off x="3050398" y="598540"/>
              <a:ext cx="228196" cy="3313258"/>
            </a:xfrm>
            <a:prstGeom prst="bentConnector2">
              <a:avLst/>
            </a:prstGeom>
            <a:noFill/>
            <a:ln w="9525" cap="rnd" cmpd="sng" algn="ctr">
              <a:solidFill>
                <a:sysClr val="windowText" lastClr="000000"/>
              </a:solidFill>
              <a:prstDash val="solid"/>
              <a:headEnd type="arrow"/>
              <a:tailEnd type="arrow"/>
            </a:ln>
            <a:effectLst/>
          </p:spPr>
        </p:cxnSp>
      </p:grpSp>
      <p:grpSp>
        <p:nvGrpSpPr>
          <p:cNvPr id="44" name="グループ化 43">
            <a:extLst>
              <a:ext uri="{FF2B5EF4-FFF2-40B4-BE49-F238E27FC236}">
                <a16:creationId xmlns:a16="http://schemas.microsoft.com/office/drawing/2014/main" id="{1C0AFF53-F252-4935-BBCF-005420A1894B}"/>
              </a:ext>
            </a:extLst>
          </p:cNvPr>
          <p:cNvGrpSpPr/>
          <p:nvPr/>
        </p:nvGrpSpPr>
        <p:grpSpPr>
          <a:xfrm>
            <a:off x="7247631" y="4154419"/>
            <a:ext cx="1883844" cy="935503"/>
            <a:chOff x="4429571" y="2284512"/>
            <a:chExt cx="1224136" cy="576064"/>
          </a:xfrm>
        </p:grpSpPr>
        <p:sp>
          <p:nvSpPr>
            <p:cNvPr id="45" name="円柱 44">
              <a:extLst>
                <a:ext uri="{FF2B5EF4-FFF2-40B4-BE49-F238E27FC236}">
                  <a16:creationId xmlns:a16="http://schemas.microsoft.com/office/drawing/2014/main" id="{FB529C1C-D9B2-4180-92B6-2A366415E68E}"/>
                </a:ext>
              </a:extLst>
            </p:cNvPr>
            <p:cNvSpPr/>
            <p:nvPr/>
          </p:nvSpPr>
          <p:spPr>
            <a:xfrm>
              <a:off x="4429571" y="2284512"/>
              <a:ext cx="1224136" cy="576064"/>
            </a:xfrm>
            <a:prstGeom prst="can">
              <a:avLst/>
            </a:prstGeom>
            <a:solidFill>
              <a:sysClr val="window" lastClr="FFFFFF"/>
            </a:solidFill>
            <a:ln w="9525" cap="rnd" cmpd="sng" algn="ctr">
              <a:solidFill>
                <a:sysClr val="windowText" lastClr="000000"/>
              </a:solidFill>
              <a:prstDash val="solid"/>
            </a:ln>
            <a:effectLst/>
          </p:spPr>
          <p:txBody>
            <a:bodyPr rtlCol="0" anchor="ctr"/>
            <a:lstStyle/>
            <a:p>
              <a:pPr marL="0" marR="0" lvl="0" indent="0" algn="ctr" defTabSz="914400" eaLnBrk="1" fontAlgn="ctr"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Corbel" panose="020B0503020204020204"/>
                  <a:cs typeface="+mn-cs"/>
                </a:rPr>
                <a:t>                  </a:t>
              </a:r>
              <a:r>
                <a:rPr kumimoji="1" lang="en-US" altLang="ja-JP" sz="2800" b="0" i="0" u="none" strike="noStrike" kern="1200" cap="none" spc="0" normalizeH="0" baseline="0" noProof="0" dirty="0">
                  <a:ln>
                    <a:noFill/>
                  </a:ln>
                  <a:solidFill>
                    <a:prstClr val="black"/>
                  </a:solidFill>
                  <a:effectLst/>
                  <a:uLnTx/>
                  <a:uFillTx/>
                  <a:latin typeface="Corbel" panose="020B0503020204020204"/>
                  <a:cs typeface="+mn-cs"/>
                </a:rPr>
                <a:t>DB</a:t>
              </a:r>
              <a:endParaRPr kumimoji="1" lang="ja-JP" altLang="en-US" sz="2800" b="0" i="0" u="none" strike="noStrike" kern="1200" cap="none" spc="0" normalizeH="0" baseline="0" noProof="0" dirty="0">
                <a:ln>
                  <a:noFill/>
                </a:ln>
                <a:solidFill>
                  <a:prstClr val="black"/>
                </a:solidFill>
                <a:effectLst/>
                <a:uLnTx/>
                <a:uFillTx/>
                <a:latin typeface="Corbel" panose="020B0503020204020204"/>
                <a:cs typeface="+mn-cs"/>
              </a:endParaRPr>
            </a:p>
          </p:txBody>
        </p:sp>
        <p:pic>
          <p:nvPicPr>
            <p:cNvPr id="46" name="Picture 2" descr="P:\Pictures\STIX.gif">
              <a:extLst>
                <a:ext uri="{FF2B5EF4-FFF2-40B4-BE49-F238E27FC236}">
                  <a16:creationId xmlns:a16="http://schemas.microsoft.com/office/drawing/2014/main" id="{960FA323-3D48-4464-9DEE-B6D80B25EC5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866"/>
            <a:stretch/>
          </p:blipFill>
          <p:spPr bwMode="auto">
            <a:xfrm>
              <a:off x="4558555" y="2507689"/>
              <a:ext cx="576085" cy="2068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7" name="グループ化 196">
            <a:extLst>
              <a:ext uri="{FF2B5EF4-FFF2-40B4-BE49-F238E27FC236}">
                <a16:creationId xmlns:a16="http://schemas.microsoft.com/office/drawing/2014/main" id="{3207C136-5ABF-4AF3-A9A5-B32F72C99179}"/>
              </a:ext>
            </a:extLst>
          </p:cNvPr>
          <p:cNvGrpSpPr/>
          <p:nvPr/>
        </p:nvGrpSpPr>
        <p:grpSpPr>
          <a:xfrm>
            <a:off x="10988452" y="2016690"/>
            <a:ext cx="2639865" cy="1027503"/>
            <a:chOff x="10988452" y="2016690"/>
            <a:chExt cx="2639865" cy="1027503"/>
          </a:xfrm>
        </p:grpSpPr>
        <p:sp>
          <p:nvSpPr>
            <p:cNvPr id="27" name="角丸四角形 9">
              <a:extLst>
                <a:ext uri="{FF2B5EF4-FFF2-40B4-BE49-F238E27FC236}">
                  <a16:creationId xmlns:a16="http://schemas.microsoft.com/office/drawing/2014/main" id="{3F804156-7836-4160-867A-F239A62C6F78}"/>
                </a:ext>
              </a:extLst>
            </p:cNvPr>
            <p:cNvSpPr/>
            <p:nvPr/>
          </p:nvSpPr>
          <p:spPr>
            <a:xfrm>
              <a:off x="10988452" y="2016690"/>
              <a:ext cx="2639865" cy="1027503"/>
            </a:xfrm>
            <a:prstGeom prst="roundRect">
              <a:avLst/>
            </a:prstGeom>
            <a:solidFill>
              <a:sysClr val="window" lastClr="FFFFFF"/>
            </a:solidFill>
            <a:ln w="15875" cap="rnd" cmpd="sng" algn="ctr">
              <a:solidFill>
                <a:sysClr val="windowText" lastClr="000000"/>
              </a:solidFill>
              <a:prstDash val="solid"/>
            </a:ln>
            <a:effectLst/>
          </p:spPr>
          <p:txBody>
            <a:bodyPr rtlCol="0" anchor="ct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solidFill>
                  <a:prstClr val="black"/>
                </a:solidFill>
                <a:effectLst/>
                <a:uLnTx/>
                <a:uFillTx/>
                <a:latin typeface="Corbel" panose="020B0503020204020204"/>
                <a:cs typeface="+mn-cs"/>
              </a:endParaRPr>
            </a:p>
          </p:txBody>
        </p:sp>
        <p:sp>
          <p:nvSpPr>
            <p:cNvPr id="70" name="#1">
              <a:extLst>
                <a:ext uri="{FF2B5EF4-FFF2-40B4-BE49-F238E27FC236}">
                  <a16:creationId xmlns:a16="http://schemas.microsoft.com/office/drawing/2014/main" id="{7D2FD687-C8FC-477D-808E-DEA524F07117}"/>
                </a:ext>
              </a:extLst>
            </p:cNvPr>
            <p:cNvSpPr txBox="1"/>
            <p:nvPr/>
          </p:nvSpPr>
          <p:spPr>
            <a:xfrm>
              <a:off x="11152857" y="2113396"/>
              <a:ext cx="2301656" cy="892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pPr algn="ctr"/>
              <a:r>
                <a:rPr lang="en-US" sz="2400" dirty="0">
                  <a:solidFill>
                    <a:schemeClr val="accent2"/>
                  </a:solidFill>
                  <a:latin typeface="+mj-lt"/>
                </a:rPr>
                <a:t>SNS</a:t>
              </a:r>
            </a:p>
            <a:p>
              <a:pPr algn="ctr"/>
              <a:r>
                <a:rPr lang="en-US" altLang="ja-JP" sz="1800" dirty="0">
                  <a:solidFill>
                    <a:schemeClr val="accent2"/>
                  </a:solidFill>
                  <a:latin typeface="+mj-lt"/>
                </a:rPr>
                <a:t>(Social Networking</a:t>
              </a:r>
            </a:p>
            <a:p>
              <a:pPr algn="ctr"/>
              <a:r>
                <a:rPr lang="en-US" altLang="ja-JP" sz="1800" dirty="0">
                  <a:solidFill>
                    <a:schemeClr val="accent2"/>
                  </a:solidFill>
                  <a:latin typeface="+mj-lt"/>
                </a:rPr>
                <a:t> Service)</a:t>
              </a:r>
              <a:endParaRPr sz="1800" dirty="0">
                <a:solidFill>
                  <a:schemeClr val="accent2"/>
                </a:solidFill>
                <a:latin typeface="+mj-lt"/>
              </a:endParaRPr>
            </a:p>
          </p:txBody>
        </p:sp>
      </p:grpSp>
      <p:sp>
        <p:nvSpPr>
          <p:cNvPr id="75" name="テキスト ボックス 74">
            <a:extLst>
              <a:ext uri="{FF2B5EF4-FFF2-40B4-BE49-F238E27FC236}">
                <a16:creationId xmlns:a16="http://schemas.microsoft.com/office/drawing/2014/main" id="{3E899454-B5DE-450C-8DF3-29CCBD96061C}"/>
              </a:ext>
            </a:extLst>
          </p:cNvPr>
          <p:cNvSpPr txBox="1"/>
          <p:nvPr/>
        </p:nvSpPr>
        <p:spPr>
          <a:xfrm>
            <a:off x="281784" y="2409827"/>
            <a:ext cx="4145302" cy="461665"/>
          </a:xfrm>
          <a:prstGeom prst="rect">
            <a:avLst/>
          </a:prstGeom>
          <a:noFill/>
        </p:spPr>
        <p:txBody>
          <a:bodyPr wrap="none" rtlCol="0">
            <a:spAutoFit/>
          </a:bodyPr>
          <a:lstStyle/>
          <a:p>
            <a:pPr algn="ctr" defTabSz="914400" fontAlgn="ctr" hangingPunct="1">
              <a:spcBef>
                <a:spcPct val="0"/>
              </a:spcBef>
              <a:spcAft>
                <a:spcPct val="0"/>
              </a:spcAft>
            </a:pPr>
            <a:r>
              <a:rPr kumimoji="1" lang="en-US" altLang="ja-JP" sz="2400" kern="1200" dirty="0">
                <a:solidFill>
                  <a:srgbClr val="000000"/>
                </a:solidFill>
                <a:latin typeface="Arial" charset="0"/>
                <a:ea typeface="ＭＳ Ｐゴシック" charset="-128"/>
                <a:cs typeface="+mn-cs"/>
              </a:rPr>
              <a:t>(TAXII server on the Internet)</a:t>
            </a:r>
          </a:p>
        </p:txBody>
      </p:sp>
      <p:pic>
        <p:nvPicPr>
          <p:cNvPr id="5" name="図 4" descr="スクリーンショットの画面&#10;&#10;自動的に生成された説明">
            <a:extLst>
              <a:ext uri="{FF2B5EF4-FFF2-40B4-BE49-F238E27FC236}">
                <a16:creationId xmlns:a16="http://schemas.microsoft.com/office/drawing/2014/main" id="{801DD13C-93EC-4ED7-826D-F89E509DE3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42409" y="3373227"/>
            <a:ext cx="4339598" cy="1507235"/>
          </a:xfrm>
          <a:prstGeom prst="rect">
            <a:avLst/>
          </a:prstGeom>
          <a:ln>
            <a:solidFill>
              <a:schemeClr val="accent1"/>
            </a:solidFill>
          </a:ln>
        </p:spPr>
      </p:pic>
    </p:spTree>
    <p:extLst>
      <p:ext uri="{BB962C8B-B14F-4D97-AF65-F5344CB8AC3E}">
        <p14:creationId xmlns:p14="http://schemas.microsoft.com/office/powerpoint/2010/main" val="224014369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Results"/>
          <p:cNvSpPr txBox="1"/>
          <p:nvPr/>
        </p:nvSpPr>
        <p:spPr>
          <a:xfrm>
            <a:off x="762000" y="2799014"/>
            <a:ext cx="2641749" cy="560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8000" spc="-148">
                <a:solidFill>
                  <a:srgbClr val="00013D"/>
                </a:solidFill>
                <a:latin typeface="+mn-lt"/>
                <a:ea typeface="+mn-ea"/>
                <a:cs typeface="+mn-cs"/>
                <a:sym typeface="Spartan Bold"/>
              </a:defRPr>
            </a:lvl1pPr>
          </a:lstStyle>
          <a:p>
            <a:r>
              <a:rPr lang="en-US" sz="3600" dirty="0">
                <a:solidFill>
                  <a:schemeClr val="accent1"/>
                </a:solidFill>
                <a:latin typeface="+mj-lt"/>
              </a:rPr>
              <a:t>Thank you!</a:t>
            </a:r>
            <a:endParaRPr sz="3600" dirty="0">
              <a:solidFill>
                <a:schemeClr val="accent1"/>
              </a:solidFill>
              <a:latin typeface="+mj-lt"/>
            </a:endParaRPr>
          </a:p>
        </p:txBody>
      </p:sp>
      <p:sp>
        <p:nvSpPr>
          <p:cNvPr id="421" name="Cras mattis iudicium purus sit amet fermentum. Quid securi etiam tamquam eu fugiat nulla pariatur. Plura mihi bona sunt, inclinet, amari petere vellent. Praeterea iter est quasdam res quas ex communi. Non equidem invideo, miror magis posuere velit aliquet.…"/>
          <p:cNvSpPr txBox="1"/>
          <p:nvPr/>
        </p:nvSpPr>
        <p:spPr>
          <a:xfrm>
            <a:off x="237970" y="5322573"/>
            <a:ext cx="6331557" cy="560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2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https://github.com/s-tip</a:t>
            </a:r>
            <a:endParaRPr lang="en-US" sz="2400" dirty="0">
              <a:solidFill>
                <a:schemeClr val="bg2"/>
              </a:solidFill>
              <a:latin typeface="Meiryo UI" panose="020B0604030504040204" pitchFamily="50" charset="-128"/>
              <a:ea typeface="Meiryo UI" panose="020B0604030504040204" pitchFamily="50" charset="-128"/>
            </a:endParaRPr>
          </a:p>
        </p:txBody>
      </p:sp>
      <p:pic>
        <p:nvPicPr>
          <p:cNvPr id="5" name="コンテンツ プレースホルダー 5">
            <a:extLst>
              <a:ext uri="{FF2B5EF4-FFF2-40B4-BE49-F238E27FC236}">
                <a16:creationId xmlns:a16="http://schemas.microsoft.com/office/drawing/2014/main" id="{9CE40DD8-D199-4A60-8A25-5C2A236703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848148" y="2395346"/>
            <a:ext cx="4429440" cy="4354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p:cNvSpPr/>
          <p:nvPr/>
        </p:nvSpPr>
        <p:spPr>
          <a:xfrm>
            <a:off x="812922" y="2684915"/>
            <a:ext cx="3587564" cy="5026022"/>
          </a:xfrm>
          <a:prstGeom prst="rect">
            <a:avLst/>
          </a:prstGeom>
          <a:solidFill>
            <a:srgbClr val="00013D"/>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152"/>
          </a:p>
        </p:txBody>
      </p:sp>
      <p:sp>
        <p:nvSpPr>
          <p:cNvPr id="451" name="Finding #1"/>
          <p:cNvSpPr txBox="1"/>
          <p:nvPr/>
        </p:nvSpPr>
        <p:spPr>
          <a:xfrm>
            <a:off x="1559718" y="2835326"/>
            <a:ext cx="2093971" cy="393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b="1" dirty="0">
                <a:solidFill>
                  <a:schemeClr val="accent1"/>
                </a:solidFill>
                <a:latin typeface="+mj-lt"/>
              </a:rPr>
              <a:t>Koji Yamada</a:t>
            </a:r>
            <a:endParaRPr sz="2400" b="1" dirty="0">
              <a:solidFill>
                <a:schemeClr val="accent1"/>
              </a:solidFill>
              <a:latin typeface="+mj-lt"/>
            </a:endParaRPr>
          </a:p>
        </p:txBody>
      </p:sp>
      <p:sp>
        <p:nvSpPr>
          <p:cNvPr id="452" name="Fictum, deserunt mollit anim laborum astutumque! Ullamco laboris nisi ut aliquid ex ea commodi consequat. Mercedem aut nummos unde unde extricat, amaras. Sed haec quis possit intrepidus aestimare tellus."/>
          <p:cNvSpPr txBox="1"/>
          <p:nvPr/>
        </p:nvSpPr>
        <p:spPr>
          <a:xfrm>
            <a:off x="1164973" y="4898810"/>
            <a:ext cx="2924427" cy="2161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pPr marL="180000" indent="-180000">
              <a:buFont typeface="Arial" panose="020B0604020202020204" pitchFamily="34" charset="0"/>
              <a:buChar char="•"/>
            </a:pPr>
            <a:r>
              <a:rPr lang="en-US" sz="1800" dirty="0">
                <a:solidFill>
                  <a:schemeClr val="tx1"/>
                </a:solidFill>
                <a:latin typeface="+mn-lt"/>
              </a:rPr>
              <a:t>2 years CSIRT activities at FJC-CERT, Fujitsu</a:t>
            </a:r>
          </a:p>
          <a:p>
            <a:pPr marL="180000" indent="-180000">
              <a:buFont typeface="Arial" panose="020B0604020202020204" pitchFamily="34" charset="0"/>
              <a:buChar char="•"/>
            </a:pPr>
            <a:r>
              <a:rPr lang="en-US" sz="1800" dirty="0">
                <a:solidFill>
                  <a:schemeClr val="tx1"/>
                </a:solidFill>
                <a:latin typeface="+mn-lt"/>
              </a:rPr>
              <a:t>6 years research and development in Cyber Threat Intelligence</a:t>
            </a:r>
          </a:p>
          <a:p>
            <a:pPr marL="180000" indent="-180000">
              <a:buFont typeface="Arial" panose="020B0604020202020204" pitchFamily="34" charset="0"/>
              <a:buChar char="•"/>
            </a:pPr>
            <a:r>
              <a:rPr lang="en-US" sz="1800" dirty="0">
                <a:solidFill>
                  <a:schemeClr val="tx1"/>
                </a:solidFill>
                <a:latin typeface="+mn-lt"/>
              </a:rPr>
              <a:t>Now interested in MITRE ATT&amp;CK</a:t>
            </a:r>
          </a:p>
        </p:txBody>
      </p:sp>
      <p:sp>
        <p:nvSpPr>
          <p:cNvPr id="453" name="Rectangle"/>
          <p:cNvSpPr/>
          <p:nvPr/>
        </p:nvSpPr>
        <p:spPr>
          <a:xfrm>
            <a:off x="5640013" y="2684915"/>
            <a:ext cx="3587564" cy="5026022"/>
          </a:xfrm>
          <a:prstGeom prst="rect">
            <a:avLst/>
          </a:prstGeom>
          <a:solidFill>
            <a:srgbClr val="00013D"/>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152"/>
          </a:p>
        </p:txBody>
      </p:sp>
      <p:sp>
        <p:nvSpPr>
          <p:cNvPr id="454" name="Finding #2"/>
          <p:cNvSpPr txBox="1"/>
          <p:nvPr/>
        </p:nvSpPr>
        <p:spPr>
          <a:xfrm>
            <a:off x="5969487" y="2835326"/>
            <a:ext cx="2867260" cy="393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b="1" dirty="0" err="1">
                <a:solidFill>
                  <a:schemeClr val="accent1"/>
                </a:solidFill>
                <a:latin typeface="+mj-lt"/>
              </a:rPr>
              <a:t>Toshitaka</a:t>
            </a:r>
            <a:r>
              <a:rPr lang="en-US" sz="2400" b="1" dirty="0">
                <a:solidFill>
                  <a:schemeClr val="accent1"/>
                </a:solidFill>
                <a:latin typeface="+mj-lt"/>
              </a:rPr>
              <a:t> Satomi</a:t>
            </a:r>
            <a:endParaRPr sz="2400" b="1" dirty="0">
              <a:solidFill>
                <a:schemeClr val="accent1"/>
              </a:solidFill>
              <a:latin typeface="+mj-lt"/>
            </a:endParaRPr>
          </a:p>
        </p:txBody>
      </p:sp>
      <p:sp>
        <p:nvSpPr>
          <p:cNvPr id="456" name="Rectangle"/>
          <p:cNvSpPr/>
          <p:nvPr/>
        </p:nvSpPr>
        <p:spPr>
          <a:xfrm>
            <a:off x="10467103" y="2684915"/>
            <a:ext cx="3587564" cy="5026022"/>
          </a:xfrm>
          <a:prstGeom prst="rect">
            <a:avLst/>
          </a:prstGeom>
          <a:solidFill>
            <a:srgbClr val="00013D"/>
          </a:solidFill>
          <a:ln w="12700">
            <a:miter lim="400000"/>
          </a:ln>
        </p:spPr>
        <p:txBody>
          <a:bodyPr lIns="0" tIns="0" rIns="0" bIns="0" anchor="ctr"/>
          <a:lstStyle/>
          <a:p>
            <a:pPr algn="ctr">
              <a:defRPr>
                <a:latin typeface="Helvetica Neue Medium"/>
                <a:ea typeface="Helvetica Neue Medium"/>
                <a:cs typeface="Helvetica Neue Medium"/>
                <a:sym typeface="Helvetica Neue Medium"/>
              </a:defRPr>
            </a:pPr>
            <a:endParaRPr sz="1152"/>
          </a:p>
        </p:txBody>
      </p:sp>
      <p:sp>
        <p:nvSpPr>
          <p:cNvPr id="457" name="Finding #2"/>
          <p:cNvSpPr txBox="1"/>
          <p:nvPr/>
        </p:nvSpPr>
        <p:spPr>
          <a:xfrm>
            <a:off x="10796577" y="2835326"/>
            <a:ext cx="2960106" cy="393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b="1" dirty="0" err="1">
                <a:solidFill>
                  <a:schemeClr val="accent1"/>
                </a:solidFill>
                <a:latin typeface="+mj-lt"/>
              </a:rPr>
              <a:t>Ryusuke</a:t>
            </a:r>
            <a:r>
              <a:rPr lang="en-US" sz="2400" b="1" dirty="0">
                <a:solidFill>
                  <a:schemeClr val="accent1"/>
                </a:solidFill>
                <a:latin typeface="+mj-lt"/>
              </a:rPr>
              <a:t> </a:t>
            </a:r>
            <a:r>
              <a:rPr lang="en-US" sz="2400" b="1" dirty="0" err="1">
                <a:solidFill>
                  <a:schemeClr val="accent1"/>
                </a:solidFill>
                <a:latin typeface="+mj-lt"/>
              </a:rPr>
              <a:t>Masuoka</a:t>
            </a:r>
            <a:endParaRPr sz="2400" b="1" dirty="0">
              <a:solidFill>
                <a:schemeClr val="accent1"/>
              </a:solidFill>
              <a:latin typeface="+mj-lt"/>
            </a:endParaRPr>
          </a:p>
        </p:txBody>
      </p:sp>
      <p:pic>
        <p:nvPicPr>
          <p:cNvPr id="5" name="図 4">
            <a:extLst>
              <a:ext uri="{FF2B5EF4-FFF2-40B4-BE49-F238E27FC236}">
                <a16:creationId xmlns:a16="http://schemas.microsoft.com/office/drawing/2014/main" id="{A5697A78-374A-424F-AB9F-1D6782B33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5857" y="7114129"/>
            <a:ext cx="430096" cy="430096"/>
          </a:xfrm>
          <a:prstGeom prst="rect">
            <a:avLst/>
          </a:prstGeom>
        </p:spPr>
      </p:pic>
      <p:pic>
        <p:nvPicPr>
          <p:cNvPr id="7" name="図 6">
            <a:extLst>
              <a:ext uri="{FF2B5EF4-FFF2-40B4-BE49-F238E27FC236}">
                <a16:creationId xmlns:a16="http://schemas.microsoft.com/office/drawing/2014/main" id="{D106BE4D-3CFA-49AC-8352-5A1DAAE91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751" y="3275441"/>
            <a:ext cx="1492234" cy="1492234"/>
          </a:xfrm>
          <a:prstGeom prst="rect">
            <a:avLst/>
          </a:prstGeom>
        </p:spPr>
      </p:pic>
      <p:sp>
        <p:nvSpPr>
          <p:cNvPr id="20"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E3E29D50-37B4-45BB-891C-618F9EFA446A}"/>
              </a:ext>
            </a:extLst>
          </p:cNvPr>
          <p:cNvSpPr txBox="1"/>
          <p:nvPr/>
        </p:nvSpPr>
        <p:spPr>
          <a:xfrm>
            <a:off x="1233374" y="7139134"/>
            <a:ext cx="1338057" cy="504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r>
              <a:rPr lang="en-US" sz="1800" dirty="0">
                <a:solidFill>
                  <a:schemeClr val="tx1"/>
                </a:solidFill>
                <a:latin typeface="+mn-lt"/>
              </a:rPr>
              <a:t>@ykoji8681</a:t>
            </a:r>
          </a:p>
        </p:txBody>
      </p:sp>
      <p:pic>
        <p:nvPicPr>
          <p:cNvPr id="9" name="図 8">
            <a:extLst>
              <a:ext uri="{FF2B5EF4-FFF2-40B4-BE49-F238E27FC236}">
                <a16:creationId xmlns:a16="http://schemas.microsoft.com/office/drawing/2014/main" id="{5F13706C-35FE-4242-8E4C-FB5118B8E6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3895" y="6988503"/>
            <a:ext cx="702733" cy="702733"/>
          </a:xfrm>
          <a:prstGeom prst="rect">
            <a:avLst/>
          </a:prstGeom>
        </p:spPr>
      </p:pic>
      <p:sp>
        <p:nvSpPr>
          <p:cNvPr id="24" name="Theories">
            <a:extLst>
              <a:ext uri="{FF2B5EF4-FFF2-40B4-BE49-F238E27FC236}">
                <a16:creationId xmlns:a16="http://schemas.microsoft.com/office/drawing/2014/main" id="{7FCAD690-BB07-4AB6-87AC-2509EFFB8C72}"/>
              </a:ext>
            </a:extLst>
          </p:cNvPr>
          <p:cNvSpPr txBox="1"/>
          <p:nvPr/>
        </p:nvSpPr>
        <p:spPr>
          <a:xfrm>
            <a:off x="780776" y="1414429"/>
            <a:ext cx="2244646" cy="56015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lnSpc>
                <a:spcPct val="90000"/>
              </a:lnSpc>
              <a:defRPr sz="8000" spc="-148">
                <a:solidFill>
                  <a:srgbClr val="01CF89"/>
                </a:solidFill>
                <a:latin typeface="+mn-lt"/>
                <a:ea typeface="+mn-ea"/>
                <a:cs typeface="+mn-cs"/>
                <a:sym typeface="Spartan Bold"/>
              </a:defRPr>
            </a:lvl1pPr>
          </a:lstStyle>
          <a:p>
            <a:r>
              <a:rPr lang="en-US" sz="3600" b="1" dirty="0">
                <a:solidFill>
                  <a:schemeClr val="tx1"/>
                </a:solidFill>
                <a:latin typeface="+mj-lt"/>
              </a:rPr>
              <a:t>About Us</a:t>
            </a:r>
            <a:endParaRPr sz="3600" b="1" dirty="0">
              <a:solidFill>
                <a:schemeClr val="tx1"/>
              </a:solidFill>
              <a:latin typeface="+mj-lt"/>
            </a:endParaRPr>
          </a:p>
        </p:txBody>
      </p:sp>
      <p:sp>
        <p:nvSpPr>
          <p:cNvPr id="25" name="Cras mattis iudicium purus sit amet fermentum. Quid securi etiam tamquam eu fugiat nulla pariatur. Plura mihi bona sunt, inclinet, amari petere vellent. Praeterea iter est quasdam res quas ex communi. Non equidem invideo, miror magis posuere velit aliquet.…">
            <a:extLst>
              <a:ext uri="{FF2B5EF4-FFF2-40B4-BE49-F238E27FC236}">
                <a16:creationId xmlns:a16="http://schemas.microsoft.com/office/drawing/2014/main" id="{AB88B0CF-C06B-473F-904E-98E2E9E228DF}"/>
              </a:ext>
            </a:extLst>
          </p:cNvPr>
          <p:cNvSpPr txBox="1"/>
          <p:nvPr/>
        </p:nvSpPr>
        <p:spPr>
          <a:xfrm>
            <a:off x="2245099" y="2164071"/>
            <a:ext cx="10025924" cy="438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p>
            <a:pPr defTabSz="548640">
              <a:lnSpc>
                <a:spcPct val="85000"/>
              </a:lnSpc>
              <a:defRPr sz="2400" spc="-44">
                <a:solidFill>
                  <a:srgbClr val="00013D"/>
                </a:solidFill>
                <a:latin typeface="Spartan Thin Medium"/>
                <a:ea typeface="Spartan Thin Medium"/>
                <a:cs typeface="Spartan Thin Medium"/>
                <a:sym typeface="Spartan Thin Medium"/>
              </a:defRPr>
            </a:pPr>
            <a:r>
              <a:rPr lang="en-US" sz="2800" dirty="0">
                <a:solidFill>
                  <a:schemeClr val="bg2"/>
                </a:solidFill>
                <a:latin typeface="+mn-lt"/>
              </a:rPr>
              <a:t>Researchers @ Fujitsu System Integration Laboratories, Tokyo</a:t>
            </a:r>
          </a:p>
        </p:txBody>
      </p:sp>
      <p:pic>
        <p:nvPicPr>
          <p:cNvPr id="3" name="図 2" descr="スーツを着ている男はスマイルしている&#10;&#10;自動的に生成された説明">
            <a:extLst>
              <a:ext uri="{FF2B5EF4-FFF2-40B4-BE49-F238E27FC236}">
                <a16:creationId xmlns:a16="http://schemas.microsoft.com/office/drawing/2014/main" id="{ACFF13EA-5771-4900-8187-1B3165A8EB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1931" y="3229280"/>
            <a:ext cx="1494000" cy="1494000"/>
          </a:xfrm>
          <a:prstGeom prst="rect">
            <a:avLst/>
          </a:prstGeom>
        </p:spPr>
      </p:pic>
      <p:sp>
        <p:nvSpPr>
          <p:cNvPr id="19"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82C9037F-E3D2-4B65-9042-A0BD9BB602FD}"/>
              </a:ext>
            </a:extLst>
          </p:cNvPr>
          <p:cNvSpPr txBox="1"/>
          <p:nvPr/>
        </p:nvSpPr>
        <p:spPr>
          <a:xfrm>
            <a:off x="10796578" y="4898810"/>
            <a:ext cx="2960106" cy="2161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pPr marL="180000" indent="-180000">
              <a:buFont typeface="Arial" panose="020B0604020202020204" pitchFamily="34" charset="0"/>
              <a:buChar char="•"/>
            </a:pPr>
            <a:r>
              <a:rPr lang="en-US" sz="1800" dirty="0">
                <a:solidFill>
                  <a:schemeClr val="tx1"/>
                </a:solidFill>
                <a:latin typeface="+mn-lt"/>
              </a:rPr>
              <a:t>Over 30 years of ICT research and 20 years of ICT research management </a:t>
            </a:r>
          </a:p>
          <a:p>
            <a:pPr marL="180000" indent="-180000">
              <a:buFont typeface="Arial" panose="020B0604020202020204" pitchFamily="34" charset="0"/>
              <a:buChar char="•"/>
            </a:pPr>
            <a:r>
              <a:rPr lang="en-US" sz="1800" dirty="0">
                <a:solidFill>
                  <a:schemeClr val="tx1"/>
                </a:solidFill>
                <a:latin typeface="+mn-lt"/>
              </a:rPr>
              <a:t>Interested in cybersecurity technologies and policies</a:t>
            </a:r>
          </a:p>
          <a:p>
            <a:pPr marL="180000" indent="-180000">
              <a:buFont typeface="Arial" panose="020B0604020202020204" pitchFamily="34" charset="0"/>
              <a:buChar char="•"/>
            </a:pPr>
            <a:r>
              <a:rPr lang="en-US" sz="1800" dirty="0">
                <a:solidFill>
                  <a:schemeClr val="tx1"/>
                </a:solidFill>
                <a:latin typeface="+mn-lt"/>
              </a:rPr>
              <a:t>Current focus on Cyber Threat Intelligence (CTI)</a:t>
            </a:r>
          </a:p>
        </p:txBody>
      </p:sp>
      <p:pic>
        <p:nvPicPr>
          <p:cNvPr id="21" name="図 20">
            <a:extLst>
              <a:ext uri="{FF2B5EF4-FFF2-40B4-BE49-F238E27FC236}">
                <a16:creationId xmlns:a16="http://schemas.microsoft.com/office/drawing/2014/main" id="{67CD86D0-9F53-4BAC-AFE7-8B03BBBEA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5912" y="7122864"/>
            <a:ext cx="430096" cy="430096"/>
          </a:xfrm>
          <a:prstGeom prst="rect">
            <a:avLst/>
          </a:prstGeom>
        </p:spPr>
      </p:pic>
      <p:sp>
        <p:nvSpPr>
          <p:cNvPr id="22"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6B8804E9-8042-400A-B852-175E64E8C919}"/>
              </a:ext>
            </a:extLst>
          </p:cNvPr>
          <p:cNvSpPr txBox="1"/>
          <p:nvPr/>
        </p:nvSpPr>
        <p:spPr>
          <a:xfrm>
            <a:off x="11063429" y="7147869"/>
            <a:ext cx="1338057" cy="504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r>
              <a:rPr lang="en-US" sz="1800" dirty="0">
                <a:solidFill>
                  <a:schemeClr val="tx1"/>
                </a:solidFill>
                <a:latin typeface="+mn-lt"/>
              </a:rPr>
              <a:t>@</a:t>
            </a:r>
            <a:r>
              <a:rPr lang="en-US" sz="1800" dirty="0" err="1">
                <a:solidFill>
                  <a:schemeClr val="tx1"/>
                </a:solidFill>
                <a:latin typeface="+mn-lt"/>
              </a:rPr>
              <a:t>rmasuoka</a:t>
            </a:r>
            <a:endParaRPr lang="en-US" sz="1800" dirty="0">
              <a:solidFill>
                <a:schemeClr val="tx1"/>
              </a:solidFill>
              <a:latin typeface="+mn-lt"/>
            </a:endParaRPr>
          </a:p>
        </p:txBody>
      </p:sp>
      <p:pic>
        <p:nvPicPr>
          <p:cNvPr id="23" name="図 22">
            <a:extLst>
              <a:ext uri="{FF2B5EF4-FFF2-40B4-BE49-F238E27FC236}">
                <a16:creationId xmlns:a16="http://schemas.microsoft.com/office/drawing/2014/main" id="{61483296-48AE-418B-A208-8DD3F44A18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53950" y="6997238"/>
            <a:ext cx="702733" cy="702733"/>
          </a:xfrm>
          <a:prstGeom prst="rect">
            <a:avLst/>
          </a:prstGeom>
        </p:spPr>
      </p:pic>
      <p:pic>
        <p:nvPicPr>
          <p:cNvPr id="27" name="図 26">
            <a:extLst>
              <a:ext uri="{FF2B5EF4-FFF2-40B4-BE49-F238E27FC236}">
                <a16:creationId xmlns:a16="http://schemas.microsoft.com/office/drawing/2014/main" id="{0BF56CE0-6A26-44E7-B37F-85D4D7888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507" y="7103691"/>
            <a:ext cx="430096" cy="430096"/>
          </a:xfrm>
          <a:prstGeom prst="rect">
            <a:avLst/>
          </a:prstGeom>
        </p:spPr>
      </p:pic>
      <p:sp>
        <p:nvSpPr>
          <p:cNvPr id="28"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8499355B-12C8-47C7-B21E-A7346A477BBE}"/>
              </a:ext>
            </a:extLst>
          </p:cNvPr>
          <p:cNvSpPr txBox="1"/>
          <p:nvPr/>
        </p:nvSpPr>
        <p:spPr>
          <a:xfrm>
            <a:off x="6083024" y="7128696"/>
            <a:ext cx="1338057" cy="504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r>
              <a:rPr lang="en-US" sz="1800" dirty="0">
                <a:solidFill>
                  <a:schemeClr val="tx1"/>
                </a:solidFill>
                <a:latin typeface="+mn-lt"/>
              </a:rPr>
              <a:t>@</a:t>
            </a:r>
            <a:r>
              <a:rPr lang="en-US" sz="1800" dirty="0" err="1">
                <a:solidFill>
                  <a:schemeClr val="tx1"/>
                </a:solidFill>
                <a:latin typeface="+mn-lt"/>
              </a:rPr>
              <a:t>stmtstk</a:t>
            </a:r>
            <a:endParaRPr lang="en-US" sz="1800" dirty="0">
              <a:solidFill>
                <a:schemeClr val="tx1"/>
              </a:solidFill>
              <a:latin typeface="+mn-lt"/>
            </a:endParaRPr>
          </a:p>
        </p:txBody>
      </p:sp>
      <p:pic>
        <p:nvPicPr>
          <p:cNvPr id="4" name="図 3" descr="人, 女性, ポーズ, 衣類 が含まれている画像&#10;&#10;自動的に生成された説明">
            <a:extLst>
              <a:ext uri="{FF2B5EF4-FFF2-40B4-BE49-F238E27FC236}">
                <a16:creationId xmlns:a16="http://schemas.microsoft.com/office/drawing/2014/main" id="{7214A467-E39A-4D12-9D36-2DD13937AE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6117" y="3229108"/>
            <a:ext cx="1494000" cy="1494000"/>
          </a:xfrm>
          <a:prstGeom prst="rect">
            <a:avLst/>
          </a:prstGeom>
        </p:spPr>
      </p:pic>
      <p:sp>
        <p:nvSpPr>
          <p:cNvPr id="30"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385B33DA-C156-4C95-AFA2-30BD84B4BFB1}"/>
              </a:ext>
            </a:extLst>
          </p:cNvPr>
          <p:cNvSpPr txBox="1"/>
          <p:nvPr/>
        </p:nvSpPr>
        <p:spPr>
          <a:xfrm>
            <a:off x="5912838" y="4898810"/>
            <a:ext cx="2924427" cy="2161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0480"/>
          <a:lstStyle>
            <a:lvl1pPr defTabSz="914400">
              <a:defRPr sz="2400" spc="-44">
                <a:solidFill>
                  <a:srgbClr val="01CF89"/>
                </a:solidFill>
                <a:latin typeface="Spartan Thin Medium"/>
                <a:ea typeface="Spartan Thin Medium"/>
                <a:cs typeface="Spartan Thin Medium"/>
                <a:sym typeface="Spartan Thin Medium"/>
              </a:defRPr>
            </a:lvl1pPr>
          </a:lstStyle>
          <a:p>
            <a:pPr marL="180000" indent="-180000">
              <a:buFont typeface="Arial" panose="020B0604020202020204" pitchFamily="34" charset="0"/>
              <a:buChar char="•"/>
            </a:pPr>
            <a:r>
              <a:rPr lang="en-US" sz="1800" dirty="0">
                <a:solidFill>
                  <a:schemeClr val="tx1"/>
                </a:solidFill>
                <a:latin typeface="+mn-lt"/>
              </a:rPr>
              <a:t>12 years of development of insurance systems in Japan</a:t>
            </a:r>
          </a:p>
          <a:p>
            <a:pPr marL="180000" indent="-180000">
              <a:buFont typeface="Arial" panose="020B0604020202020204" pitchFamily="34" charset="0"/>
              <a:buChar char="•"/>
            </a:pPr>
            <a:r>
              <a:rPr lang="en-US" sz="1800" dirty="0">
                <a:solidFill>
                  <a:schemeClr val="tx1"/>
                </a:solidFill>
                <a:latin typeface="+mn-lt"/>
              </a:rPr>
              <a:t>8 years research and development in Cyber Threat Intelligence (CTI)</a:t>
            </a:r>
          </a:p>
          <a:p>
            <a:pPr marL="180000" indent="-180000">
              <a:buFont typeface="Arial" panose="020B0604020202020204" pitchFamily="34" charset="0"/>
              <a:buChar char="•"/>
            </a:pPr>
            <a:r>
              <a:rPr lang="en-US" sz="1800" dirty="0">
                <a:solidFill>
                  <a:schemeClr val="tx1"/>
                </a:solidFill>
                <a:latin typeface="+mn-lt"/>
              </a:rPr>
              <a:t>Interested in OSS activities of cyber security.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1"/>
          <p:cNvSpPr txBox="1"/>
          <p:nvPr/>
        </p:nvSpPr>
        <p:spPr>
          <a:xfrm>
            <a:off x="1577008" y="4624671"/>
            <a:ext cx="4590296" cy="393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dirty="0">
                <a:solidFill>
                  <a:schemeClr val="accent2"/>
                </a:solidFill>
                <a:latin typeface="+mj-lt"/>
              </a:rPr>
              <a:t>Web sites which provide CTI</a:t>
            </a:r>
            <a:endParaRPr sz="2400" dirty="0">
              <a:solidFill>
                <a:schemeClr val="accent2"/>
              </a:solidFill>
              <a:latin typeface="+mj-lt"/>
            </a:endParaRPr>
          </a:p>
        </p:txBody>
      </p:sp>
      <p:sp>
        <p:nvSpPr>
          <p:cNvPr id="252" name="#2"/>
          <p:cNvSpPr txBox="1"/>
          <p:nvPr/>
        </p:nvSpPr>
        <p:spPr>
          <a:xfrm>
            <a:off x="8463098" y="4624671"/>
            <a:ext cx="4875887" cy="393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r>
              <a:rPr lang="en-US" sz="2400" dirty="0">
                <a:solidFill>
                  <a:schemeClr val="accent2"/>
                </a:solidFill>
                <a:latin typeface="+mj-lt"/>
              </a:rPr>
              <a:t>Reports from security vendors</a:t>
            </a:r>
            <a:endParaRPr sz="2400" dirty="0">
              <a:solidFill>
                <a:schemeClr val="accent2"/>
              </a:solidFill>
              <a:latin typeface="+mj-lt"/>
            </a:endParaRPr>
          </a:p>
        </p:txBody>
      </p:sp>
      <p:sp>
        <p:nvSpPr>
          <p:cNvPr id="8" name="Theories">
            <a:extLst>
              <a:ext uri="{FF2B5EF4-FFF2-40B4-BE49-F238E27FC236}">
                <a16:creationId xmlns:a16="http://schemas.microsoft.com/office/drawing/2014/main" id="{386CD636-1ED5-4500-9540-FA68FF875109}"/>
              </a:ext>
            </a:extLst>
          </p:cNvPr>
          <p:cNvSpPr txBox="1"/>
          <p:nvPr/>
        </p:nvSpPr>
        <p:spPr>
          <a:xfrm>
            <a:off x="780775" y="1389377"/>
            <a:ext cx="3392341" cy="56015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lnSpc>
                <a:spcPct val="90000"/>
              </a:lnSpc>
              <a:defRPr sz="8000" spc="-148">
                <a:solidFill>
                  <a:srgbClr val="01CF89"/>
                </a:solidFill>
                <a:latin typeface="+mn-lt"/>
                <a:ea typeface="+mn-ea"/>
                <a:cs typeface="+mn-cs"/>
                <a:sym typeface="Spartan Bold"/>
              </a:defRPr>
            </a:lvl1pPr>
          </a:lstStyle>
          <a:p>
            <a:r>
              <a:rPr lang="en-US" sz="3600" b="1" dirty="0">
                <a:solidFill>
                  <a:schemeClr val="tx1"/>
                </a:solidFill>
                <a:latin typeface="+mj-lt"/>
              </a:rPr>
              <a:t>1. Human CTI</a:t>
            </a:r>
            <a:endParaRPr sz="3600" b="1" dirty="0">
              <a:solidFill>
                <a:schemeClr val="tx1"/>
              </a:solidFill>
              <a:latin typeface="+mj-lt"/>
            </a:endParaRPr>
          </a:p>
        </p:txBody>
      </p:sp>
      <p:pic>
        <p:nvPicPr>
          <p:cNvPr id="9" name="図 8">
            <a:extLst>
              <a:ext uri="{FF2B5EF4-FFF2-40B4-BE49-F238E27FC236}">
                <a16:creationId xmlns:a16="http://schemas.microsoft.com/office/drawing/2014/main" id="{B75DA36C-3778-4261-99AE-CCD2472B9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1533" y="5164601"/>
            <a:ext cx="3441245" cy="2822459"/>
          </a:xfrm>
          <a:prstGeom prst="rect">
            <a:avLst/>
          </a:prstGeom>
        </p:spPr>
      </p:pic>
      <p:grpSp>
        <p:nvGrpSpPr>
          <p:cNvPr id="2" name="グループ化 1">
            <a:extLst>
              <a:ext uri="{FF2B5EF4-FFF2-40B4-BE49-F238E27FC236}">
                <a16:creationId xmlns:a16="http://schemas.microsoft.com/office/drawing/2014/main" id="{0BC83E13-994A-416B-9E30-38CE65014267}"/>
              </a:ext>
            </a:extLst>
          </p:cNvPr>
          <p:cNvGrpSpPr/>
          <p:nvPr/>
        </p:nvGrpSpPr>
        <p:grpSpPr>
          <a:xfrm>
            <a:off x="8278100" y="5145921"/>
            <a:ext cx="5060885" cy="2247091"/>
            <a:chOff x="8549140" y="5604357"/>
            <a:chExt cx="3929727" cy="1744844"/>
          </a:xfrm>
        </p:grpSpPr>
        <p:pic>
          <p:nvPicPr>
            <p:cNvPr id="10" name="図 9">
              <a:extLst>
                <a:ext uri="{FF2B5EF4-FFF2-40B4-BE49-F238E27FC236}">
                  <a16:creationId xmlns:a16="http://schemas.microsoft.com/office/drawing/2014/main" id="{BF991E04-CFB2-4973-AC0E-8E0A7444B9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46068" y="5604357"/>
              <a:ext cx="1232799" cy="1744844"/>
            </a:xfrm>
            <a:prstGeom prst="rect">
              <a:avLst/>
            </a:prstGeom>
            <a:ln>
              <a:noFill/>
            </a:ln>
            <a:effectLst>
              <a:outerShdw blurRad="50800" dist="38100" dir="2700000" algn="tl" rotWithShape="0">
                <a:prstClr val="black">
                  <a:alpha val="40000"/>
                </a:prstClr>
              </a:outerShdw>
            </a:effectLst>
            <a:scene3d>
              <a:camera prst="perspectiveHeroicExtremeLeftFacing"/>
              <a:lightRig rig="threePt" dir="t"/>
            </a:scene3d>
          </p:spPr>
        </p:pic>
        <p:pic>
          <p:nvPicPr>
            <p:cNvPr id="11" name="図 10">
              <a:extLst>
                <a:ext uri="{FF2B5EF4-FFF2-40B4-BE49-F238E27FC236}">
                  <a16:creationId xmlns:a16="http://schemas.microsoft.com/office/drawing/2014/main" id="{EC08EF0B-8269-44D5-92DC-58BB0A2D0E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9845" y="5604357"/>
              <a:ext cx="1232799" cy="1744844"/>
            </a:xfrm>
            <a:prstGeom prst="rect">
              <a:avLst/>
            </a:prstGeom>
            <a:ln>
              <a:noFill/>
            </a:ln>
            <a:effectLst>
              <a:outerShdw blurRad="50800" dist="38100" dir="2700000" algn="tl" rotWithShape="0">
                <a:prstClr val="black">
                  <a:alpha val="40000"/>
                </a:prstClr>
              </a:outerShdw>
            </a:effectLst>
            <a:scene3d>
              <a:camera prst="perspectiveHeroicExtremeLeftFacing"/>
              <a:lightRig rig="threePt" dir="t"/>
            </a:scene3d>
          </p:spPr>
        </p:pic>
        <p:pic>
          <p:nvPicPr>
            <p:cNvPr id="12" name="図 11">
              <a:extLst>
                <a:ext uri="{FF2B5EF4-FFF2-40B4-BE49-F238E27FC236}">
                  <a16:creationId xmlns:a16="http://schemas.microsoft.com/office/drawing/2014/main" id="{2EAC641E-844A-4C20-B6A6-EDEB06EC06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8071" y="5604357"/>
              <a:ext cx="1232799" cy="1744844"/>
            </a:xfrm>
            <a:prstGeom prst="rect">
              <a:avLst/>
            </a:prstGeom>
            <a:ln>
              <a:noFill/>
            </a:ln>
            <a:effectLst>
              <a:outerShdw blurRad="50800" dist="38100" dir="2700000" algn="tl" rotWithShape="0">
                <a:prstClr val="black">
                  <a:alpha val="40000"/>
                </a:prstClr>
              </a:outerShdw>
            </a:effectLst>
            <a:scene3d>
              <a:camera prst="perspectiveHeroicExtremeLeftFacing"/>
              <a:lightRig rig="threePt" dir="t"/>
            </a:scene3d>
          </p:spPr>
        </p:pic>
        <p:pic>
          <p:nvPicPr>
            <p:cNvPr id="13" name="図 12">
              <a:extLst>
                <a:ext uri="{FF2B5EF4-FFF2-40B4-BE49-F238E27FC236}">
                  <a16:creationId xmlns:a16="http://schemas.microsoft.com/office/drawing/2014/main" id="{5FF6327C-4C9B-4BBB-B918-3BF571EBA8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9140" y="5604357"/>
              <a:ext cx="1232799" cy="1744844"/>
            </a:xfrm>
            <a:prstGeom prst="rect">
              <a:avLst/>
            </a:prstGeom>
            <a:ln>
              <a:noFill/>
            </a:ln>
            <a:effectLst>
              <a:outerShdw blurRad="50800" dist="38100" dir="2700000" algn="tl" rotWithShape="0">
                <a:prstClr val="black">
                  <a:alpha val="40000"/>
                </a:prstClr>
              </a:outerShdw>
            </a:effectLst>
            <a:scene3d>
              <a:camera prst="perspectiveHeroicExtremeLeftFacing"/>
              <a:lightRig rig="threePt" dir="t"/>
            </a:scene3d>
          </p:spPr>
        </p:pic>
      </p:grpSp>
      <p:sp>
        <p:nvSpPr>
          <p:cNvPr id="112" name="角丸四角形 7">
            <a:extLst>
              <a:ext uri="{FF2B5EF4-FFF2-40B4-BE49-F238E27FC236}">
                <a16:creationId xmlns:a16="http://schemas.microsoft.com/office/drawing/2014/main" id="{BEE9AB84-042D-4920-855A-B28B9B63A469}"/>
              </a:ext>
            </a:extLst>
          </p:cNvPr>
          <p:cNvSpPr/>
          <p:nvPr/>
        </p:nvSpPr>
        <p:spPr bwMode="gray">
          <a:xfrm>
            <a:off x="1490133" y="2263382"/>
            <a:ext cx="11988800" cy="1840519"/>
          </a:xfrm>
          <a:prstGeom prst="roundRect">
            <a:avLst>
              <a:gd name="adj" fmla="val 3666"/>
            </a:avLst>
          </a:prstGeom>
          <a:solidFill>
            <a:sysClr val="window" lastClr="FFFFFF">
              <a:lumMod val="85000"/>
              <a:alpha val="64000"/>
            </a:sysClr>
          </a:solidFill>
          <a:ln w="9525" cap="flat" cmpd="sng" algn="ctr">
            <a:solidFill>
              <a:srgbClr val="9F191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ctr" latinLnBrk="0" hangingPunct="1">
              <a:lnSpc>
                <a:spcPct val="110000"/>
              </a:lnSpc>
              <a:spcBef>
                <a:spcPct val="0"/>
              </a:spcBef>
              <a:spcAft>
                <a:spcPct val="0"/>
              </a:spcAft>
              <a:buClrTx/>
              <a:buSzTx/>
              <a:buFontTx/>
              <a:buNone/>
              <a:tabLst/>
              <a:defRPr/>
            </a:pPr>
            <a:endParaRPr kumimoji="1" lang="ja-JP" altLang="en-US" sz="2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13" name="グループ化 112">
            <a:extLst>
              <a:ext uri="{FF2B5EF4-FFF2-40B4-BE49-F238E27FC236}">
                <a16:creationId xmlns:a16="http://schemas.microsoft.com/office/drawing/2014/main" id="{7B075ED2-E617-4736-BF1E-046C0BD3473E}"/>
              </a:ext>
            </a:extLst>
          </p:cNvPr>
          <p:cNvGrpSpPr/>
          <p:nvPr/>
        </p:nvGrpSpPr>
        <p:grpSpPr>
          <a:xfrm>
            <a:off x="10771101" y="2404499"/>
            <a:ext cx="2170841" cy="1553426"/>
            <a:chOff x="7145232" y="1017942"/>
            <a:chExt cx="1555473" cy="1113077"/>
          </a:xfrm>
        </p:grpSpPr>
        <p:sp>
          <p:nvSpPr>
            <p:cNvPr id="114" name="六角形 113">
              <a:extLst>
                <a:ext uri="{FF2B5EF4-FFF2-40B4-BE49-F238E27FC236}">
                  <a16:creationId xmlns:a16="http://schemas.microsoft.com/office/drawing/2014/main" id="{624D1C17-99FD-4391-A8DE-D4CB6E41CF50}"/>
                </a:ext>
              </a:extLst>
            </p:cNvPr>
            <p:cNvSpPr/>
            <p:nvPr/>
          </p:nvSpPr>
          <p:spPr bwMode="gray">
            <a:xfrm>
              <a:off x="7145232" y="1017942"/>
              <a:ext cx="814426" cy="678900"/>
            </a:xfrm>
            <a:prstGeom prst="hexagon">
              <a:avLst/>
            </a:prstGeom>
            <a:gradFill flip="none" rotWithShape="1">
              <a:gsLst>
                <a:gs pos="100000">
                  <a:srgbClr val="740000"/>
                </a:gs>
                <a:gs pos="0">
                  <a:srgbClr val="920000"/>
                </a:gs>
              </a:gsLst>
              <a:path path="circle">
                <a:fillToRect r="100000" b="100000"/>
              </a:path>
              <a:tileRect l="-100000" t="-100000"/>
            </a:gra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ctr" latinLnBrk="0" hangingPunct="1">
                <a:lnSpc>
                  <a:spcPct val="85000"/>
                </a:lnSpc>
                <a:spcBef>
                  <a:spcPct val="0"/>
                </a:spcBef>
                <a:spcAft>
                  <a:spcPct val="0"/>
                </a:spcAft>
                <a:buClrTx/>
                <a:buSzTx/>
                <a:buFontTx/>
                <a:buNone/>
                <a:tabLst/>
                <a:defRPr/>
              </a:pP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ctr" latinLnBrk="0" hangingPunct="1">
                <a:lnSpc>
                  <a:spcPct val="85000"/>
                </a:lnSpc>
                <a:spcBef>
                  <a:spcPct val="0"/>
                </a:spcBef>
                <a:spcAft>
                  <a:spcPct val="0"/>
                </a:spcAft>
                <a:buClrTx/>
                <a:buSzTx/>
                <a:buFontTx/>
                <a:buNone/>
                <a:tabLst/>
                <a:defRPr/>
              </a:pP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ctr" latinLnBrk="0" hangingPunct="1">
                <a:lnSpc>
                  <a:spcPct val="100000"/>
                </a:lnSpc>
                <a:spcBef>
                  <a:spcPct val="0"/>
                </a:spcBef>
                <a:spcAft>
                  <a:spcPct val="0"/>
                </a:spcAft>
                <a:buClrTx/>
                <a:buSzTx/>
                <a:buFontTx/>
                <a:buNone/>
                <a:tabLst/>
                <a:defRPr/>
              </a:pPr>
              <a:r>
                <a:rPr kumimoji="1" lang="en-US" altLang="ja-JP" sz="1600" kern="1200" spc="-150" dirty="0">
                  <a:solidFill>
                    <a:prstClr val="white"/>
                  </a:solidFill>
                  <a:latin typeface="Meiryo UI" panose="020B0604030504040204" pitchFamily="50" charset="-128"/>
                  <a:ea typeface="Meiryo UI" panose="020B0604030504040204" pitchFamily="50" charset="-128"/>
                  <a:cs typeface="+mn-cs"/>
                </a:rPr>
                <a:t>Sharing</a:t>
              </a:r>
              <a:endPar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15" name="Freeform 21">
              <a:extLst>
                <a:ext uri="{FF2B5EF4-FFF2-40B4-BE49-F238E27FC236}">
                  <a16:creationId xmlns:a16="http://schemas.microsoft.com/office/drawing/2014/main" id="{3F09B594-F6B8-4F21-881C-6B5A8DC7E290}"/>
                </a:ext>
              </a:extLst>
            </p:cNvPr>
            <p:cNvSpPr>
              <a:spLocks noEditPoints="1"/>
            </p:cNvSpPr>
            <p:nvPr/>
          </p:nvSpPr>
          <p:spPr bwMode="auto">
            <a:xfrm>
              <a:off x="7412508" y="1105100"/>
              <a:ext cx="279876" cy="253045"/>
            </a:xfrm>
            <a:custGeom>
              <a:avLst/>
              <a:gdLst>
                <a:gd name="T0" fmla="*/ 244 w 287"/>
                <a:gd name="T1" fmla="*/ 172 h 259"/>
                <a:gd name="T2" fmla="*/ 230 w 287"/>
                <a:gd name="T3" fmla="*/ 174 h 259"/>
                <a:gd name="T4" fmla="*/ 173 w 287"/>
                <a:gd name="T5" fmla="*/ 75 h 259"/>
                <a:gd name="T6" fmla="*/ 187 w 287"/>
                <a:gd name="T7" fmla="*/ 44 h 259"/>
                <a:gd name="T8" fmla="*/ 144 w 287"/>
                <a:gd name="T9" fmla="*/ 0 h 259"/>
                <a:gd name="T10" fmla="*/ 100 w 287"/>
                <a:gd name="T11" fmla="*/ 44 h 259"/>
                <a:gd name="T12" fmla="*/ 114 w 287"/>
                <a:gd name="T13" fmla="*/ 75 h 259"/>
                <a:gd name="T14" fmla="*/ 57 w 287"/>
                <a:gd name="T15" fmla="*/ 174 h 259"/>
                <a:gd name="T16" fmla="*/ 44 w 287"/>
                <a:gd name="T17" fmla="*/ 172 h 259"/>
                <a:gd name="T18" fmla="*/ 0 w 287"/>
                <a:gd name="T19" fmla="*/ 216 h 259"/>
                <a:gd name="T20" fmla="*/ 44 w 287"/>
                <a:gd name="T21" fmla="*/ 259 h 259"/>
                <a:gd name="T22" fmla="*/ 86 w 287"/>
                <a:gd name="T23" fmla="*/ 224 h 259"/>
                <a:gd name="T24" fmla="*/ 201 w 287"/>
                <a:gd name="T25" fmla="*/ 224 h 259"/>
                <a:gd name="T26" fmla="*/ 244 w 287"/>
                <a:gd name="T27" fmla="*/ 259 h 259"/>
                <a:gd name="T28" fmla="*/ 287 w 287"/>
                <a:gd name="T29" fmla="*/ 216 h 259"/>
                <a:gd name="T30" fmla="*/ 244 w 287"/>
                <a:gd name="T31" fmla="*/ 172 h 259"/>
                <a:gd name="T32" fmla="*/ 144 w 287"/>
                <a:gd name="T33" fmla="*/ 27 h 259"/>
                <a:gd name="T34" fmla="*/ 160 w 287"/>
                <a:gd name="T35" fmla="*/ 44 h 259"/>
                <a:gd name="T36" fmla="*/ 144 w 287"/>
                <a:gd name="T37" fmla="*/ 60 h 259"/>
                <a:gd name="T38" fmla="*/ 127 w 287"/>
                <a:gd name="T39" fmla="*/ 44 h 259"/>
                <a:gd name="T40" fmla="*/ 144 w 287"/>
                <a:gd name="T41" fmla="*/ 27 h 259"/>
                <a:gd name="T42" fmla="*/ 44 w 287"/>
                <a:gd name="T43" fmla="*/ 232 h 259"/>
                <a:gd name="T44" fmla="*/ 27 w 287"/>
                <a:gd name="T45" fmla="*/ 216 h 259"/>
                <a:gd name="T46" fmla="*/ 44 w 287"/>
                <a:gd name="T47" fmla="*/ 199 h 259"/>
                <a:gd name="T48" fmla="*/ 60 w 287"/>
                <a:gd name="T49" fmla="*/ 216 h 259"/>
                <a:gd name="T50" fmla="*/ 44 w 287"/>
                <a:gd name="T51" fmla="*/ 232 h 259"/>
                <a:gd name="T52" fmla="*/ 201 w 287"/>
                <a:gd name="T53" fmla="*/ 208 h 259"/>
                <a:gd name="T54" fmla="*/ 86 w 287"/>
                <a:gd name="T55" fmla="*/ 208 h 259"/>
                <a:gd name="T56" fmla="*/ 71 w 287"/>
                <a:gd name="T57" fmla="*/ 182 h 259"/>
                <a:gd name="T58" fmla="*/ 127 w 287"/>
                <a:gd name="T59" fmla="*/ 84 h 259"/>
                <a:gd name="T60" fmla="*/ 144 w 287"/>
                <a:gd name="T61" fmla="*/ 87 h 259"/>
                <a:gd name="T62" fmla="*/ 160 w 287"/>
                <a:gd name="T63" fmla="*/ 84 h 259"/>
                <a:gd name="T64" fmla="*/ 216 w 287"/>
                <a:gd name="T65" fmla="*/ 182 h 259"/>
                <a:gd name="T66" fmla="*/ 201 w 287"/>
                <a:gd name="T67" fmla="*/ 208 h 259"/>
                <a:gd name="T68" fmla="*/ 244 w 287"/>
                <a:gd name="T69" fmla="*/ 232 h 259"/>
                <a:gd name="T70" fmla="*/ 227 w 287"/>
                <a:gd name="T71" fmla="*/ 216 h 259"/>
                <a:gd name="T72" fmla="*/ 244 w 287"/>
                <a:gd name="T73" fmla="*/ 199 h 259"/>
                <a:gd name="T74" fmla="*/ 260 w 287"/>
                <a:gd name="T75" fmla="*/ 216 h 259"/>
                <a:gd name="T76" fmla="*/ 244 w 287"/>
                <a:gd name="T77" fmla="*/ 23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 h="259">
                  <a:moveTo>
                    <a:pt x="244" y="172"/>
                  </a:moveTo>
                  <a:cubicBezTo>
                    <a:pt x="239" y="172"/>
                    <a:pt x="235" y="173"/>
                    <a:pt x="230" y="174"/>
                  </a:cubicBezTo>
                  <a:cubicBezTo>
                    <a:pt x="173" y="75"/>
                    <a:pt x="173" y="75"/>
                    <a:pt x="173" y="75"/>
                  </a:cubicBezTo>
                  <a:cubicBezTo>
                    <a:pt x="182" y="67"/>
                    <a:pt x="187" y="56"/>
                    <a:pt x="187" y="44"/>
                  </a:cubicBezTo>
                  <a:cubicBezTo>
                    <a:pt x="187" y="19"/>
                    <a:pt x="168" y="0"/>
                    <a:pt x="144" y="0"/>
                  </a:cubicBezTo>
                  <a:cubicBezTo>
                    <a:pt x="119" y="0"/>
                    <a:pt x="100" y="19"/>
                    <a:pt x="100" y="44"/>
                  </a:cubicBezTo>
                  <a:cubicBezTo>
                    <a:pt x="100" y="56"/>
                    <a:pt x="105" y="67"/>
                    <a:pt x="114" y="75"/>
                  </a:cubicBezTo>
                  <a:cubicBezTo>
                    <a:pt x="57" y="174"/>
                    <a:pt x="57" y="174"/>
                    <a:pt x="57" y="174"/>
                  </a:cubicBezTo>
                  <a:cubicBezTo>
                    <a:pt x="52" y="173"/>
                    <a:pt x="48" y="172"/>
                    <a:pt x="44" y="172"/>
                  </a:cubicBezTo>
                  <a:cubicBezTo>
                    <a:pt x="19" y="172"/>
                    <a:pt x="0" y="191"/>
                    <a:pt x="0" y="216"/>
                  </a:cubicBezTo>
                  <a:cubicBezTo>
                    <a:pt x="0" y="240"/>
                    <a:pt x="19" y="259"/>
                    <a:pt x="44" y="259"/>
                  </a:cubicBezTo>
                  <a:cubicBezTo>
                    <a:pt x="65" y="259"/>
                    <a:pt x="82" y="244"/>
                    <a:pt x="86" y="224"/>
                  </a:cubicBezTo>
                  <a:cubicBezTo>
                    <a:pt x="201" y="224"/>
                    <a:pt x="201" y="224"/>
                    <a:pt x="201" y="224"/>
                  </a:cubicBezTo>
                  <a:cubicBezTo>
                    <a:pt x="205" y="244"/>
                    <a:pt x="222" y="259"/>
                    <a:pt x="244" y="259"/>
                  </a:cubicBezTo>
                  <a:cubicBezTo>
                    <a:pt x="268" y="259"/>
                    <a:pt x="287" y="240"/>
                    <a:pt x="287" y="216"/>
                  </a:cubicBezTo>
                  <a:cubicBezTo>
                    <a:pt x="287" y="191"/>
                    <a:pt x="268" y="172"/>
                    <a:pt x="244" y="172"/>
                  </a:cubicBezTo>
                  <a:close/>
                  <a:moveTo>
                    <a:pt x="144" y="27"/>
                  </a:moveTo>
                  <a:cubicBezTo>
                    <a:pt x="153" y="27"/>
                    <a:pt x="160" y="34"/>
                    <a:pt x="160" y="44"/>
                  </a:cubicBezTo>
                  <a:cubicBezTo>
                    <a:pt x="160" y="53"/>
                    <a:pt x="153" y="60"/>
                    <a:pt x="144" y="60"/>
                  </a:cubicBezTo>
                  <a:cubicBezTo>
                    <a:pt x="134" y="60"/>
                    <a:pt x="127" y="53"/>
                    <a:pt x="127" y="44"/>
                  </a:cubicBezTo>
                  <a:cubicBezTo>
                    <a:pt x="127" y="34"/>
                    <a:pt x="134" y="27"/>
                    <a:pt x="144" y="27"/>
                  </a:cubicBezTo>
                  <a:close/>
                  <a:moveTo>
                    <a:pt x="44" y="232"/>
                  </a:moveTo>
                  <a:cubicBezTo>
                    <a:pt x="34" y="232"/>
                    <a:pt x="27" y="225"/>
                    <a:pt x="27" y="216"/>
                  </a:cubicBezTo>
                  <a:cubicBezTo>
                    <a:pt x="27" y="206"/>
                    <a:pt x="34" y="199"/>
                    <a:pt x="44" y="199"/>
                  </a:cubicBezTo>
                  <a:cubicBezTo>
                    <a:pt x="53" y="199"/>
                    <a:pt x="60" y="206"/>
                    <a:pt x="60" y="216"/>
                  </a:cubicBezTo>
                  <a:cubicBezTo>
                    <a:pt x="60" y="225"/>
                    <a:pt x="53" y="232"/>
                    <a:pt x="44" y="232"/>
                  </a:cubicBezTo>
                  <a:close/>
                  <a:moveTo>
                    <a:pt x="201" y="208"/>
                  </a:moveTo>
                  <a:cubicBezTo>
                    <a:pt x="86" y="208"/>
                    <a:pt x="86" y="208"/>
                    <a:pt x="86" y="208"/>
                  </a:cubicBezTo>
                  <a:cubicBezTo>
                    <a:pt x="84" y="197"/>
                    <a:pt x="79" y="188"/>
                    <a:pt x="71" y="182"/>
                  </a:cubicBezTo>
                  <a:cubicBezTo>
                    <a:pt x="127" y="84"/>
                    <a:pt x="127" y="84"/>
                    <a:pt x="127" y="84"/>
                  </a:cubicBezTo>
                  <a:cubicBezTo>
                    <a:pt x="132" y="86"/>
                    <a:pt x="138" y="87"/>
                    <a:pt x="144" y="87"/>
                  </a:cubicBezTo>
                  <a:cubicBezTo>
                    <a:pt x="149" y="87"/>
                    <a:pt x="155" y="86"/>
                    <a:pt x="160" y="84"/>
                  </a:cubicBezTo>
                  <a:cubicBezTo>
                    <a:pt x="216" y="182"/>
                    <a:pt x="216" y="182"/>
                    <a:pt x="216" y="182"/>
                  </a:cubicBezTo>
                  <a:cubicBezTo>
                    <a:pt x="208" y="188"/>
                    <a:pt x="203" y="197"/>
                    <a:pt x="201" y="208"/>
                  </a:cubicBezTo>
                  <a:close/>
                  <a:moveTo>
                    <a:pt x="244" y="232"/>
                  </a:moveTo>
                  <a:cubicBezTo>
                    <a:pt x="234" y="232"/>
                    <a:pt x="227" y="225"/>
                    <a:pt x="227" y="216"/>
                  </a:cubicBezTo>
                  <a:cubicBezTo>
                    <a:pt x="227" y="206"/>
                    <a:pt x="234" y="199"/>
                    <a:pt x="244" y="199"/>
                  </a:cubicBezTo>
                  <a:cubicBezTo>
                    <a:pt x="253" y="199"/>
                    <a:pt x="260" y="206"/>
                    <a:pt x="260" y="216"/>
                  </a:cubicBezTo>
                  <a:cubicBezTo>
                    <a:pt x="260" y="225"/>
                    <a:pt x="253" y="232"/>
                    <a:pt x="244" y="232"/>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9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16" name="六角形 115">
              <a:extLst>
                <a:ext uri="{FF2B5EF4-FFF2-40B4-BE49-F238E27FC236}">
                  <a16:creationId xmlns:a16="http://schemas.microsoft.com/office/drawing/2014/main" id="{EDE4BB1A-186B-41ED-9788-9F1F216CDF30}"/>
                </a:ext>
              </a:extLst>
            </p:cNvPr>
            <p:cNvSpPr/>
            <p:nvPr/>
          </p:nvSpPr>
          <p:spPr bwMode="gray">
            <a:xfrm>
              <a:off x="7886279" y="1452119"/>
              <a:ext cx="814426" cy="678900"/>
            </a:xfrm>
            <a:prstGeom prst="hexagon">
              <a:avLst/>
            </a:prstGeom>
            <a:gradFill flip="none" rotWithShape="1">
              <a:gsLst>
                <a:gs pos="100000">
                  <a:srgbClr val="740000"/>
                </a:gs>
                <a:gs pos="0">
                  <a:srgbClr val="920000"/>
                </a:gs>
              </a:gsLst>
              <a:path path="circle">
                <a:fillToRect r="100000" b="100000"/>
              </a:path>
              <a:tileRect l="-100000" t="-100000"/>
            </a:gra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ctr" latinLnBrk="0" hangingPunct="1">
                <a:lnSpc>
                  <a:spcPct val="85000"/>
                </a:lnSpc>
                <a:spcBef>
                  <a:spcPct val="0"/>
                </a:spcBef>
                <a:spcAft>
                  <a:spcPct val="0"/>
                </a:spcAft>
                <a:buClrTx/>
                <a:buSzTx/>
                <a:buFontTx/>
                <a:buNone/>
                <a:tabLst/>
                <a:defRPr/>
              </a:pP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ctr" latinLnBrk="0" hangingPunct="1">
                <a:lnSpc>
                  <a:spcPct val="85000"/>
                </a:lnSpc>
                <a:spcBef>
                  <a:spcPct val="0"/>
                </a:spcBef>
                <a:spcAft>
                  <a:spcPct val="0"/>
                </a:spcAft>
                <a:buClrTx/>
                <a:buSzTx/>
                <a:buFontTx/>
                <a:buNone/>
                <a:tabLst/>
                <a:defRPr/>
              </a:pPr>
              <a:endPar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ctr" latinLnBrk="0" hangingPunct="1">
                <a:lnSpc>
                  <a:spcPct val="100000"/>
                </a:lnSpc>
                <a:spcBef>
                  <a:spcPct val="0"/>
                </a:spcBef>
                <a:spcAft>
                  <a:spcPct val="0"/>
                </a:spcAft>
                <a:buClrTx/>
                <a:buSzTx/>
                <a:buFontTx/>
                <a:buNone/>
                <a:tabLst/>
                <a:defRPr/>
              </a:pPr>
              <a:r>
                <a:rPr kumimoji="1" lang="en-US" altLang="ja-JP" sz="1600" kern="1200" spc="-150" dirty="0">
                  <a:solidFill>
                    <a:prstClr val="white"/>
                  </a:solidFill>
                  <a:latin typeface="Meiryo UI" panose="020B0604030504040204" pitchFamily="50" charset="-128"/>
                  <a:ea typeface="Meiryo UI" panose="020B0604030504040204" pitchFamily="50" charset="-128"/>
                  <a:cs typeface="+mn-cs"/>
                </a:rPr>
                <a:t>Awareness</a:t>
              </a:r>
              <a:endPar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nvGrpSpPr>
            <p:cNvPr id="117" name="グループ化 116">
              <a:extLst>
                <a:ext uri="{FF2B5EF4-FFF2-40B4-BE49-F238E27FC236}">
                  <a16:creationId xmlns:a16="http://schemas.microsoft.com/office/drawing/2014/main" id="{1ECC8453-AF82-4C64-8242-40F05552BAEE}"/>
                </a:ext>
              </a:extLst>
            </p:cNvPr>
            <p:cNvGrpSpPr/>
            <p:nvPr/>
          </p:nvGrpSpPr>
          <p:grpSpPr>
            <a:xfrm>
              <a:off x="8188901" y="1504224"/>
              <a:ext cx="235167" cy="309503"/>
              <a:chOff x="3827462" y="3522663"/>
              <a:chExt cx="717551" cy="982662"/>
            </a:xfrm>
            <a:solidFill>
              <a:sysClr val="window" lastClr="FFFFFF"/>
            </a:solidFill>
          </p:grpSpPr>
          <p:sp>
            <p:nvSpPr>
              <p:cNvPr id="118" name="Freeform 26">
                <a:extLst>
                  <a:ext uri="{FF2B5EF4-FFF2-40B4-BE49-F238E27FC236}">
                    <a16:creationId xmlns:a16="http://schemas.microsoft.com/office/drawing/2014/main" id="{FDD039C1-6918-4CE4-9EDB-3B6943A7DCEB}"/>
                  </a:ext>
                </a:extLst>
              </p:cNvPr>
              <p:cNvSpPr>
                <a:spLocks noEditPoints="1"/>
              </p:cNvSpPr>
              <p:nvPr/>
            </p:nvSpPr>
            <p:spPr bwMode="auto">
              <a:xfrm>
                <a:off x="3951288" y="3724275"/>
                <a:ext cx="473075" cy="638175"/>
              </a:xfrm>
              <a:custGeom>
                <a:avLst/>
                <a:gdLst>
                  <a:gd name="T0" fmla="*/ 63 w 126"/>
                  <a:gd name="T1" fmla="*/ 16 h 170"/>
                  <a:gd name="T2" fmla="*/ 110 w 126"/>
                  <a:gd name="T3" fmla="*/ 63 h 170"/>
                  <a:gd name="T4" fmla="*/ 97 w 126"/>
                  <a:gd name="T5" fmla="*/ 95 h 170"/>
                  <a:gd name="T6" fmla="*/ 96 w 126"/>
                  <a:gd name="T7" fmla="*/ 96 h 170"/>
                  <a:gd name="T8" fmla="*/ 78 w 126"/>
                  <a:gd name="T9" fmla="*/ 152 h 170"/>
                  <a:gd name="T10" fmla="*/ 78 w 126"/>
                  <a:gd name="T11" fmla="*/ 154 h 170"/>
                  <a:gd name="T12" fmla="*/ 48 w 126"/>
                  <a:gd name="T13" fmla="*/ 154 h 170"/>
                  <a:gd name="T14" fmla="*/ 48 w 126"/>
                  <a:gd name="T15" fmla="*/ 152 h 170"/>
                  <a:gd name="T16" fmla="*/ 29 w 126"/>
                  <a:gd name="T17" fmla="*/ 95 h 170"/>
                  <a:gd name="T18" fmla="*/ 28 w 126"/>
                  <a:gd name="T19" fmla="*/ 93 h 170"/>
                  <a:gd name="T20" fmla="*/ 16 w 126"/>
                  <a:gd name="T21" fmla="*/ 63 h 170"/>
                  <a:gd name="T22" fmla="*/ 63 w 126"/>
                  <a:gd name="T23" fmla="*/ 16 h 170"/>
                  <a:gd name="T24" fmla="*/ 63 w 126"/>
                  <a:gd name="T25" fmla="*/ 0 h 170"/>
                  <a:gd name="T26" fmla="*/ 0 w 126"/>
                  <a:gd name="T27" fmla="*/ 63 h 170"/>
                  <a:gd name="T28" fmla="*/ 16 w 126"/>
                  <a:gd name="T29" fmla="*/ 104 h 170"/>
                  <a:gd name="T30" fmla="*/ 32 w 126"/>
                  <a:gd name="T31" fmla="*/ 152 h 170"/>
                  <a:gd name="T32" fmla="*/ 32 w 126"/>
                  <a:gd name="T33" fmla="*/ 167 h 170"/>
                  <a:gd name="T34" fmla="*/ 36 w 126"/>
                  <a:gd name="T35" fmla="*/ 170 h 170"/>
                  <a:gd name="T36" fmla="*/ 90 w 126"/>
                  <a:gd name="T37" fmla="*/ 170 h 170"/>
                  <a:gd name="T38" fmla="*/ 94 w 126"/>
                  <a:gd name="T39" fmla="*/ 167 h 170"/>
                  <a:gd name="T40" fmla="*/ 94 w 126"/>
                  <a:gd name="T41" fmla="*/ 152 h 170"/>
                  <a:gd name="T42" fmla="*/ 109 w 126"/>
                  <a:gd name="T43" fmla="*/ 105 h 170"/>
                  <a:gd name="T44" fmla="*/ 126 w 126"/>
                  <a:gd name="T45" fmla="*/ 63 h 170"/>
                  <a:gd name="T46" fmla="*/ 63 w 126"/>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170">
                    <a:moveTo>
                      <a:pt x="63" y="16"/>
                    </a:moveTo>
                    <a:cubicBezTo>
                      <a:pt x="89" y="16"/>
                      <a:pt x="110" y="37"/>
                      <a:pt x="110" y="63"/>
                    </a:cubicBezTo>
                    <a:cubicBezTo>
                      <a:pt x="110" y="75"/>
                      <a:pt x="105" y="86"/>
                      <a:pt x="97" y="95"/>
                    </a:cubicBezTo>
                    <a:cubicBezTo>
                      <a:pt x="97" y="95"/>
                      <a:pt x="96" y="96"/>
                      <a:pt x="96" y="96"/>
                    </a:cubicBezTo>
                    <a:cubicBezTo>
                      <a:pt x="79" y="120"/>
                      <a:pt x="78" y="137"/>
                      <a:pt x="78" y="152"/>
                    </a:cubicBezTo>
                    <a:cubicBezTo>
                      <a:pt x="78" y="154"/>
                      <a:pt x="78" y="154"/>
                      <a:pt x="78" y="154"/>
                    </a:cubicBezTo>
                    <a:cubicBezTo>
                      <a:pt x="48" y="154"/>
                      <a:pt x="48" y="154"/>
                      <a:pt x="48" y="154"/>
                    </a:cubicBezTo>
                    <a:cubicBezTo>
                      <a:pt x="48" y="152"/>
                      <a:pt x="48" y="152"/>
                      <a:pt x="48" y="152"/>
                    </a:cubicBezTo>
                    <a:cubicBezTo>
                      <a:pt x="48" y="137"/>
                      <a:pt x="46" y="119"/>
                      <a:pt x="29" y="95"/>
                    </a:cubicBezTo>
                    <a:cubicBezTo>
                      <a:pt x="28" y="94"/>
                      <a:pt x="28" y="94"/>
                      <a:pt x="28" y="93"/>
                    </a:cubicBezTo>
                    <a:cubicBezTo>
                      <a:pt x="21" y="85"/>
                      <a:pt x="16" y="74"/>
                      <a:pt x="16" y="63"/>
                    </a:cubicBezTo>
                    <a:cubicBezTo>
                      <a:pt x="16" y="37"/>
                      <a:pt x="37" y="16"/>
                      <a:pt x="63" y="16"/>
                    </a:cubicBezTo>
                    <a:moveTo>
                      <a:pt x="63" y="0"/>
                    </a:moveTo>
                    <a:cubicBezTo>
                      <a:pt x="29" y="0"/>
                      <a:pt x="0" y="28"/>
                      <a:pt x="0" y="63"/>
                    </a:cubicBezTo>
                    <a:cubicBezTo>
                      <a:pt x="0" y="79"/>
                      <a:pt x="6" y="93"/>
                      <a:pt x="16" y="104"/>
                    </a:cubicBezTo>
                    <a:cubicBezTo>
                      <a:pt x="31" y="124"/>
                      <a:pt x="32" y="138"/>
                      <a:pt x="32" y="152"/>
                    </a:cubicBezTo>
                    <a:cubicBezTo>
                      <a:pt x="32" y="164"/>
                      <a:pt x="32" y="166"/>
                      <a:pt x="32" y="167"/>
                    </a:cubicBezTo>
                    <a:cubicBezTo>
                      <a:pt x="32" y="169"/>
                      <a:pt x="34" y="170"/>
                      <a:pt x="36" y="170"/>
                    </a:cubicBezTo>
                    <a:cubicBezTo>
                      <a:pt x="90" y="170"/>
                      <a:pt x="90" y="170"/>
                      <a:pt x="90" y="170"/>
                    </a:cubicBezTo>
                    <a:cubicBezTo>
                      <a:pt x="92" y="170"/>
                      <a:pt x="94" y="169"/>
                      <a:pt x="94" y="167"/>
                    </a:cubicBezTo>
                    <a:cubicBezTo>
                      <a:pt x="94" y="166"/>
                      <a:pt x="94" y="164"/>
                      <a:pt x="94" y="152"/>
                    </a:cubicBezTo>
                    <a:cubicBezTo>
                      <a:pt x="94" y="138"/>
                      <a:pt x="95" y="125"/>
                      <a:pt x="109" y="105"/>
                    </a:cubicBezTo>
                    <a:cubicBezTo>
                      <a:pt x="119" y="94"/>
                      <a:pt x="126" y="79"/>
                      <a:pt x="126" y="63"/>
                    </a:cubicBezTo>
                    <a:cubicBezTo>
                      <a:pt x="126" y="28"/>
                      <a:pt x="98"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9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19" name="Freeform 27">
                <a:extLst>
                  <a:ext uri="{FF2B5EF4-FFF2-40B4-BE49-F238E27FC236}">
                    <a16:creationId xmlns:a16="http://schemas.microsoft.com/office/drawing/2014/main" id="{DD78BBE3-8B36-4326-A959-C0BEB35E65B5}"/>
                  </a:ext>
                </a:extLst>
              </p:cNvPr>
              <p:cNvSpPr>
                <a:spLocks/>
              </p:cNvSpPr>
              <p:nvPr/>
            </p:nvSpPr>
            <p:spPr bwMode="auto">
              <a:xfrm>
                <a:off x="4094163" y="4325938"/>
                <a:ext cx="187325" cy="179387"/>
              </a:xfrm>
              <a:custGeom>
                <a:avLst/>
                <a:gdLst>
                  <a:gd name="T0" fmla="*/ 46 w 50"/>
                  <a:gd name="T1" fmla="*/ 0 h 48"/>
                  <a:gd name="T2" fmla="*/ 3 w 50"/>
                  <a:gd name="T3" fmla="*/ 0 h 48"/>
                  <a:gd name="T4" fmla="*/ 0 w 50"/>
                  <a:gd name="T5" fmla="*/ 3 h 48"/>
                  <a:gd name="T6" fmla="*/ 0 w 50"/>
                  <a:gd name="T7" fmla="*/ 39 h 48"/>
                  <a:gd name="T8" fmla="*/ 3 w 50"/>
                  <a:gd name="T9" fmla="*/ 42 h 48"/>
                  <a:gd name="T10" fmla="*/ 5 w 50"/>
                  <a:gd name="T11" fmla="*/ 42 h 48"/>
                  <a:gd name="T12" fmla="*/ 5 w 50"/>
                  <a:gd name="T13" fmla="*/ 45 h 48"/>
                  <a:gd name="T14" fmla="*/ 8 w 50"/>
                  <a:gd name="T15" fmla="*/ 48 h 48"/>
                  <a:gd name="T16" fmla="*/ 42 w 50"/>
                  <a:gd name="T17" fmla="*/ 48 h 48"/>
                  <a:gd name="T18" fmla="*/ 45 w 50"/>
                  <a:gd name="T19" fmla="*/ 45 h 48"/>
                  <a:gd name="T20" fmla="*/ 45 w 50"/>
                  <a:gd name="T21" fmla="*/ 42 h 48"/>
                  <a:gd name="T22" fmla="*/ 46 w 50"/>
                  <a:gd name="T23" fmla="*/ 42 h 48"/>
                  <a:gd name="T24" fmla="*/ 50 w 50"/>
                  <a:gd name="T25" fmla="*/ 39 h 48"/>
                  <a:gd name="T26" fmla="*/ 50 w 50"/>
                  <a:gd name="T27" fmla="*/ 3 h 48"/>
                  <a:gd name="T28" fmla="*/ 46 w 50"/>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46" y="0"/>
                    </a:moveTo>
                    <a:cubicBezTo>
                      <a:pt x="3" y="0"/>
                      <a:pt x="3" y="0"/>
                      <a:pt x="3" y="0"/>
                    </a:cubicBezTo>
                    <a:cubicBezTo>
                      <a:pt x="2" y="0"/>
                      <a:pt x="0" y="1"/>
                      <a:pt x="0" y="3"/>
                    </a:cubicBezTo>
                    <a:cubicBezTo>
                      <a:pt x="0" y="39"/>
                      <a:pt x="0" y="39"/>
                      <a:pt x="0" y="39"/>
                    </a:cubicBezTo>
                    <a:cubicBezTo>
                      <a:pt x="0" y="41"/>
                      <a:pt x="2" y="42"/>
                      <a:pt x="3" y="42"/>
                    </a:cubicBezTo>
                    <a:cubicBezTo>
                      <a:pt x="5" y="42"/>
                      <a:pt x="5" y="42"/>
                      <a:pt x="5" y="42"/>
                    </a:cubicBezTo>
                    <a:cubicBezTo>
                      <a:pt x="5" y="45"/>
                      <a:pt x="5" y="45"/>
                      <a:pt x="5" y="45"/>
                    </a:cubicBezTo>
                    <a:cubicBezTo>
                      <a:pt x="5" y="47"/>
                      <a:pt x="6" y="48"/>
                      <a:pt x="8" y="48"/>
                    </a:cubicBezTo>
                    <a:cubicBezTo>
                      <a:pt x="42" y="48"/>
                      <a:pt x="42" y="48"/>
                      <a:pt x="42" y="48"/>
                    </a:cubicBezTo>
                    <a:cubicBezTo>
                      <a:pt x="44" y="48"/>
                      <a:pt x="45" y="47"/>
                      <a:pt x="45" y="45"/>
                    </a:cubicBezTo>
                    <a:cubicBezTo>
                      <a:pt x="45" y="42"/>
                      <a:pt x="45" y="42"/>
                      <a:pt x="45" y="42"/>
                    </a:cubicBezTo>
                    <a:cubicBezTo>
                      <a:pt x="46" y="42"/>
                      <a:pt x="46" y="42"/>
                      <a:pt x="46" y="42"/>
                    </a:cubicBezTo>
                    <a:cubicBezTo>
                      <a:pt x="48" y="42"/>
                      <a:pt x="50" y="41"/>
                      <a:pt x="50" y="39"/>
                    </a:cubicBezTo>
                    <a:cubicBezTo>
                      <a:pt x="50" y="3"/>
                      <a:pt x="50" y="3"/>
                      <a:pt x="50" y="3"/>
                    </a:cubicBezTo>
                    <a:cubicBezTo>
                      <a:pt x="50" y="1"/>
                      <a:pt x="48"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9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20" name="Freeform 28">
                <a:extLst>
                  <a:ext uri="{FF2B5EF4-FFF2-40B4-BE49-F238E27FC236}">
                    <a16:creationId xmlns:a16="http://schemas.microsoft.com/office/drawing/2014/main" id="{F089BC0C-BF38-4D58-B26F-FC1A1C3166F0}"/>
                  </a:ext>
                </a:extLst>
              </p:cNvPr>
              <p:cNvSpPr>
                <a:spLocks/>
              </p:cNvSpPr>
              <p:nvPr/>
            </p:nvSpPr>
            <p:spPr bwMode="auto">
              <a:xfrm>
                <a:off x="3827462" y="3676650"/>
                <a:ext cx="131763" cy="112712"/>
              </a:xfrm>
              <a:custGeom>
                <a:avLst/>
                <a:gdLst>
                  <a:gd name="T0" fmla="*/ 29 w 35"/>
                  <a:gd name="T1" fmla="*/ 30 h 30"/>
                  <a:gd name="T2" fmla="*/ 25 w 35"/>
                  <a:gd name="T3" fmla="*/ 29 h 30"/>
                  <a:gd name="T4" fmla="*/ 3 w 35"/>
                  <a:gd name="T5" fmla="*/ 11 h 30"/>
                  <a:gd name="T6" fmla="*/ 2 w 35"/>
                  <a:gd name="T7" fmla="*/ 3 h 30"/>
                  <a:gd name="T8" fmla="*/ 11 w 35"/>
                  <a:gd name="T9" fmla="*/ 2 h 30"/>
                  <a:gd name="T10" fmla="*/ 32 w 35"/>
                  <a:gd name="T11" fmla="*/ 20 h 30"/>
                  <a:gd name="T12" fmla="*/ 33 w 35"/>
                  <a:gd name="T13" fmla="*/ 28 h 30"/>
                  <a:gd name="T14" fmla="*/ 29 w 35"/>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0">
                    <a:moveTo>
                      <a:pt x="29" y="30"/>
                    </a:moveTo>
                    <a:cubicBezTo>
                      <a:pt x="27" y="30"/>
                      <a:pt x="26" y="30"/>
                      <a:pt x="25" y="29"/>
                    </a:cubicBezTo>
                    <a:cubicBezTo>
                      <a:pt x="3" y="11"/>
                      <a:pt x="3" y="11"/>
                      <a:pt x="3" y="11"/>
                    </a:cubicBezTo>
                    <a:cubicBezTo>
                      <a:pt x="1" y="9"/>
                      <a:pt x="0" y="5"/>
                      <a:pt x="2" y="3"/>
                    </a:cubicBezTo>
                    <a:cubicBezTo>
                      <a:pt x="4" y="0"/>
                      <a:pt x="8" y="0"/>
                      <a:pt x="11" y="2"/>
                    </a:cubicBezTo>
                    <a:cubicBezTo>
                      <a:pt x="32" y="20"/>
                      <a:pt x="32" y="20"/>
                      <a:pt x="32" y="20"/>
                    </a:cubicBezTo>
                    <a:cubicBezTo>
                      <a:pt x="35" y="22"/>
                      <a:pt x="35" y="26"/>
                      <a:pt x="33" y="28"/>
                    </a:cubicBezTo>
                    <a:cubicBezTo>
                      <a:pt x="32" y="30"/>
                      <a:pt x="30" y="30"/>
                      <a:pt x="29"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9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21" name="Freeform 29">
                <a:extLst>
                  <a:ext uri="{FF2B5EF4-FFF2-40B4-BE49-F238E27FC236}">
                    <a16:creationId xmlns:a16="http://schemas.microsoft.com/office/drawing/2014/main" id="{2C2E2F4F-79B4-44E4-BDF9-18459ACCC147}"/>
                  </a:ext>
                </a:extLst>
              </p:cNvPr>
              <p:cNvSpPr>
                <a:spLocks/>
              </p:cNvSpPr>
              <p:nvPr/>
            </p:nvSpPr>
            <p:spPr bwMode="auto">
              <a:xfrm>
                <a:off x="3981450" y="3559175"/>
                <a:ext cx="93663" cy="134937"/>
              </a:xfrm>
              <a:custGeom>
                <a:avLst/>
                <a:gdLst>
                  <a:gd name="T0" fmla="*/ 18 w 25"/>
                  <a:gd name="T1" fmla="*/ 36 h 36"/>
                  <a:gd name="T2" fmla="*/ 12 w 25"/>
                  <a:gd name="T3" fmla="*/ 33 h 36"/>
                  <a:gd name="T4" fmla="*/ 1 w 25"/>
                  <a:gd name="T5" fmla="*/ 10 h 36"/>
                  <a:gd name="T6" fmla="*/ 4 w 25"/>
                  <a:gd name="T7" fmla="*/ 2 h 36"/>
                  <a:gd name="T8" fmla="*/ 12 w 25"/>
                  <a:gd name="T9" fmla="*/ 5 h 36"/>
                  <a:gd name="T10" fmla="*/ 23 w 25"/>
                  <a:gd name="T11" fmla="*/ 27 h 36"/>
                  <a:gd name="T12" fmla="*/ 20 w 25"/>
                  <a:gd name="T13" fmla="*/ 35 h 36"/>
                  <a:gd name="T14" fmla="*/ 18 w 25"/>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6">
                    <a:moveTo>
                      <a:pt x="18" y="36"/>
                    </a:moveTo>
                    <a:cubicBezTo>
                      <a:pt x="16" y="36"/>
                      <a:pt x="13" y="35"/>
                      <a:pt x="12" y="33"/>
                    </a:cubicBezTo>
                    <a:cubicBezTo>
                      <a:pt x="1" y="10"/>
                      <a:pt x="1" y="10"/>
                      <a:pt x="1" y="10"/>
                    </a:cubicBezTo>
                    <a:cubicBezTo>
                      <a:pt x="0" y="7"/>
                      <a:pt x="1" y="3"/>
                      <a:pt x="4" y="2"/>
                    </a:cubicBezTo>
                    <a:cubicBezTo>
                      <a:pt x="7" y="0"/>
                      <a:pt x="10" y="2"/>
                      <a:pt x="12" y="5"/>
                    </a:cubicBezTo>
                    <a:cubicBezTo>
                      <a:pt x="23" y="27"/>
                      <a:pt x="23" y="27"/>
                      <a:pt x="23" y="27"/>
                    </a:cubicBezTo>
                    <a:cubicBezTo>
                      <a:pt x="25" y="30"/>
                      <a:pt x="23" y="34"/>
                      <a:pt x="20" y="35"/>
                    </a:cubicBezTo>
                    <a:cubicBezTo>
                      <a:pt x="20" y="36"/>
                      <a:pt x="19"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9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22" name="Freeform 30">
                <a:extLst>
                  <a:ext uri="{FF2B5EF4-FFF2-40B4-BE49-F238E27FC236}">
                    <a16:creationId xmlns:a16="http://schemas.microsoft.com/office/drawing/2014/main" id="{C70CB2E1-A670-4C0C-B42F-CE107CC58863}"/>
                  </a:ext>
                </a:extLst>
              </p:cNvPr>
              <p:cNvSpPr>
                <a:spLocks/>
              </p:cNvSpPr>
              <p:nvPr/>
            </p:nvSpPr>
            <p:spPr bwMode="auto">
              <a:xfrm>
                <a:off x="4165600" y="3522663"/>
                <a:ext cx="44450" cy="138112"/>
              </a:xfrm>
              <a:custGeom>
                <a:avLst/>
                <a:gdLst>
                  <a:gd name="T0" fmla="*/ 6 w 12"/>
                  <a:gd name="T1" fmla="*/ 37 h 37"/>
                  <a:gd name="T2" fmla="*/ 0 w 12"/>
                  <a:gd name="T3" fmla="*/ 31 h 37"/>
                  <a:gd name="T4" fmla="*/ 0 w 12"/>
                  <a:gd name="T5" fmla="*/ 6 h 37"/>
                  <a:gd name="T6" fmla="*/ 6 w 12"/>
                  <a:gd name="T7" fmla="*/ 0 h 37"/>
                  <a:gd name="T8" fmla="*/ 12 w 12"/>
                  <a:gd name="T9" fmla="*/ 6 h 37"/>
                  <a:gd name="T10" fmla="*/ 12 w 12"/>
                  <a:gd name="T11" fmla="*/ 31 h 37"/>
                  <a:gd name="T12" fmla="*/ 6 w 1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2" h="37">
                    <a:moveTo>
                      <a:pt x="6" y="37"/>
                    </a:moveTo>
                    <a:cubicBezTo>
                      <a:pt x="3" y="37"/>
                      <a:pt x="0" y="34"/>
                      <a:pt x="0" y="31"/>
                    </a:cubicBezTo>
                    <a:cubicBezTo>
                      <a:pt x="0" y="6"/>
                      <a:pt x="0" y="6"/>
                      <a:pt x="0" y="6"/>
                    </a:cubicBezTo>
                    <a:cubicBezTo>
                      <a:pt x="0" y="3"/>
                      <a:pt x="3" y="0"/>
                      <a:pt x="6" y="0"/>
                    </a:cubicBezTo>
                    <a:cubicBezTo>
                      <a:pt x="9" y="0"/>
                      <a:pt x="12" y="3"/>
                      <a:pt x="12" y="6"/>
                    </a:cubicBezTo>
                    <a:cubicBezTo>
                      <a:pt x="12" y="31"/>
                      <a:pt x="12" y="31"/>
                      <a:pt x="12" y="31"/>
                    </a:cubicBezTo>
                    <a:cubicBezTo>
                      <a:pt x="12" y="34"/>
                      <a:pt x="9"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9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23" name="Freeform 31">
                <a:extLst>
                  <a:ext uri="{FF2B5EF4-FFF2-40B4-BE49-F238E27FC236}">
                    <a16:creationId xmlns:a16="http://schemas.microsoft.com/office/drawing/2014/main" id="{6AA28CD6-7549-4957-BF72-E4E48A301C1C}"/>
                  </a:ext>
                </a:extLst>
              </p:cNvPr>
              <p:cNvSpPr>
                <a:spLocks/>
              </p:cNvSpPr>
              <p:nvPr/>
            </p:nvSpPr>
            <p:spPr bwMode="auto">
              <a:xfrm>
                <a:off x="4413250" y="3676650"/>
                <a:ext cx="131763" cy="112712"/>
              </a:xfrm>
              <a:custGeom>
                <a:avLst/>
                <a:gdLst>
                  <a:gd name="T0" fmla="*/ 7 w 35"/>
                  <a:gd name="T1" fmla="*/ 30 h 30"/>
                  <a:gd name="T2" fmla="*/ 3 w 35"/>
                  <a:gd name="T3" fmla="*/ 28 h 30"/>
                  <a:gd name="T4" fmla="*/ 3 w 35"/>
                  <a:gd name="T5" fmla="*/ 20 h 30"/>
                  <a:gd name="T6" fmla="*/ 25 w 35"/>
                  <a:gd name="T7" fmla="*/ 2 h 30"/>
                  <a:gd name="T8" fmla="*/ 33 w 35"/>
                  <a:gd name="T9" fmla="*/ 3 h 30"/>
                  <a:gd name="T10" fmla="*/ 33 w 35"/>
                  <a:gd name="T11" fmla="*/ 11 h 30"/>
                  <a:gd name="T12" fmla="*/ 11 w 35"/>
                  <a:gd name="T13" fmla="*/ 29 h 30"/>
                  <a:gd name="T14" fmla="*/ 7 w 35"/>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0">
                    <a:moveTo>
                      <a:pt x="7" y="30"/>
                    </a:moveTo>
                    <a:cubicBezTo>
                      <a:pt x="5" y="30"/>
                      <a:pt x="4" y="30"/>
                      <a:pt x="3" y="28"/>
                    </a:cubicBezTo>
                    <a:cubicBezTo>
                      <a:pt x="0" y="26"/>
                      <a:pt x="1" y="22"/>
                      <a:pt x="3" y="20"/>
                    </a:cubicBezTo>
                    <a:cubicBezTo>
                      <a:pt x="25" y="2"/>
                      <a:pt x="25" y="2"/>
                      <a:pt x="25" y="2"/>
                    </a:cubicBezTo>
                    <a:cubicBezTo>
                      <a:pt x="27" y="0"/>
                      <a:pt x="31" y="0"/>
                      <a:pt x="33" y="3"/>
                    </a:cubicBezTo>
                    <a:cubicBezTo>
                      <a:pt x="35" y="5"/>
                      <a:pt x="35" y="9"/>
                      <a:pt x="33" y="11"/>
                    </a:cubicBezTo>
                    <a:cubicBezTo>
                      <a:pt x="11" y="29"/>
                      <a:pt x="11" y="29"/>
                      <a:pt x="11" y="29"/>
                    </a:cubicBezTo>
                    <a:cubicBezTo>
                      <a:pt x="10" y="30"/>
                      <a:pt x="9" y="30"/>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9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24" name="Freeform 32">
                <a:extLst>
                  <a:ext uri="{FF2B5EF4-FFF2-40B4-BE49-F238E27FC236}">
                    <a16:creationId xmlns:a16="http://schemas.microsoft.com/office/drawing/2014/main" id="{D4791D29-364A-4EC4-A748-5468B7D10B76}"/>
                  </a:ext>
                </a:extLst>
              </p:cNvPr>
              <p:cNvSpPr>
                <a:spLocks/>
              </p:cNvSpPr>
              <p:nvPr/>
            </p:nvSpPr>
            <p:spPr bwMode="auto">
              <a:xfrm>
                <a:off x="4300538" y="3559175"/>
                <a:ext cx="93663" cy="134937"/>
              </a:xfrm>
              <a:custGeom>
                <a:avLst/>
                <a:gdLst>
                  <a:gd name="T0" fmla="*/ 7 w 25"/>
                  <a:gd name="T1" fmla="*/ 36 h 36"/>
                  <a:gd name="T2" fmla="*/ 4 w 25"/>
                  <a:gd name="T3" fmla="*/ 35 h 36"/>
                  <a:gd name="T4" fmla="*/ 2 w 25"/>
                  <a:gd name="T5" fmla="*/ 27 h 36"/>
                  <a:gd name="T6" fmla="*/ 13 w 25"/>
                  <a:gd name="T7" fmla="*/ 5 h 36"/>
                  <a:gd name="T8" fmla="*/ 21 w 25"/>
                  <a:gd name="T9" fmla="*/ 2 h 36"/>
                  <a:gd name="T10" fmla="*/ 24 w 25"/>
                  <a:gd name="T11" fmla="*/ 10 h 36"/>
                  <a:gd name="T12" fmla="*/ 12 w 25"/>
                  <a:gd name="T13" fmla="*/ 33 h 36"/>
                  <a:gd name="T14" fmla="*/ 7 w 25"/>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6">
                    <a:moveTo>
                      <a:pt x="7" y="36"/>
                    </a:moveTo>
                    <a:cubicBezTo>
                      <a:pt x="6" y="36"/>
                      <a:pt x="5" y="36"/>
                      <a:pt x="4" y="35"/>
                    </a:cubicBezTo>
                    <a:cubicBezTo>
                      <a:pt x="1" y="34"/>
                      <a:pt x="0" y="30"/>
                      <a:pt x="2" y="27"/>
                    </a:cubicBezTo>
                    <a:cubicBezTo>
                      <a:pt x="13" y="5"/>
                      <a:pt x="13" y="5"/>
                      <a:pt x="13" y="5"/>
                    </a:cubicBezTo>
                    <a:cubicBezTo>
                      <a:pt x="14" y="2"/>
                      <a:pt x="18" y="0"/>
                      <a:pt x="21" y="2"/>
                    </a:cubicBezTo>
                    <a:cubicBezTo>
                      <a:pt x="24" y="3"/>
                      <a:pt x="25" y="7"/>
                      <a:pt x="24" y="10"/>
                    </a:cubicBezTo>
                    <a:cubicBezTo>
                      <a:pt x="12" y="33"/>
                      <a:pt x="12" y="33"/>
                      <a:pt x="12" y="33"/>
                    </a:cubicBezTo>
                    <a:cubicBezTo>
                      <a:pt x="11" y="35"/>
                      <a:pt x="9" y="36"/>
                      <a:pt x="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9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grpSp>
      <p:grpSp>
        <p:nvGrpSpPr>
          <p:cNvPr id="125" name="グループ化 124">
            <a:extLst>
              <a:ext uri="{FF2B5EF4-FFF2-40B4-BE49-F238E27FC236}">
                <a16:creationId xmlns:a16="http://schemas.microsoft.com/office/drawing/2014/main" id="{51E6EF86-269E-4908-8B09-9DED763DCBCD}"/>
              </a:ext>
            </a:extLst>
          </p:cNvPr>
          <p:cNvGrpSpPr/>
          <p:nvPr/>
        </p:nvGrpSpPr>
        <p:grpSpPr>
          <a:xfrm>
            <a:off x="1844837" y="2694421"/>
            <a:ext cx="897022" cy="942788"/>
            <a:chOff x="4163294" y="3722098"/>
            <a:chExt cx="481637" cy="506210"/>
          </a:xfrm>
          <a:solidFill>
            <a:sysClr val="windowText" lastClr="000000">
              <a:lumMod val="50000"/>
              <a:lumOff val="50000"/>
            </a:sysClr>
          </a:solidFill>
        </p:grpSpPr>
        <p:sp>
          <p:nvSpPr>
            <p:cNvPr id="126" name="Oval 5">
              <a:extLst>
                <a:ext uri="{FF2B5EF4-FFF2-40B4-BE49-F238E27FC236}">
                  <a16:creationId xmlns:a16="http://schemas.microsoft.com/office/drawing/2014/main" id="{1D88789F-723E-4FEB-8AA6-0C7A11D04B00}"/>
                </a:ext>
              </a:extLst>
            </p:cNvPr>
            <p:cNvSpPr>
              <a:spLocks noChangeArrowheads="1"/>
            </p:cNvSpPr>
            <p:nvPr/>
          </p:nvSpPr>
          <p:spPr bwMode="auto">
            <a:xfrm>
              <a:off x="4301519" y="3722098"/>
              <a:ext cx="204573" cy="20518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27" name="Freeform 6">
              <a:extLst>
                <a:ext uri="{FF2B5EF4-FFF2-40B4-BE49-F238E27FC236}">
                  <a16:creationId xmlns:a16="http://schemas.microsoft.com/office/drawing/2014/main" id="{6E5756A6-9976-47AF-B050-219D97D664D8}"/>
                </a:ext>
              </a:extLst>
            </p:cNvPr>
            <p:cNvSpPr>
              <a:spLocks/>
            </p:cNvSpPr>
            <p:nvPr/>
          </p:nvSpPr>
          <p:spPr bwMode="auto">
            <a:xfrm>
              <a:off x="4163294" y="3950630"/>
              <a:ext cx="481637" cy="277678"/>
            </a:xfrm>
            <a:custGeom>
              <a:avLst/>
              <a:gdLst>
                <a:gd name="T0" fmla="*/ 386 w 772"/>
                <a:gd name="T1" fmla="*/ 0 h 444"/>
                <a:gd name="T2" fmla="*/ 0 w 772"/>
                <a:gd name="T3" fmla="*/ 236 h 444"/>
                <a:gd name="T4" fmla="*/ 0 w 772"/>
                <a:gd name="T5" fmla="*/ 444 h 444"/>
                <a:gd name="T6" fmla="*/ 136 w 772"/>
                <a:gd name="T7" fmla="*/ 444 h 444"/>
                <a:gd name="T8" fmla="*/ 136 w 772"/>
                <a:gd name="T9" fmla="*/ 288 h 444"/>
                <a:gd name="T10" fmla="*/ 176 w 772"/>
                <a:gd name="T11" fmla="*/ 288 h 444"/>
                <a:gd name="T12" fmla="*/ 176 w 772"/>
                <a:gd name="T13" fmla="*/ 444 h 444"/>
                <a:gd name="T14" fmla="*/ 386 w 772"/>
                <a:gd name="T15" fmla="*/ 444 h 444"/>
                <a:gd name="T16" fmla="*/ 592 w 772"/>
                <a:gd name="T17" fmla="*/ 444 h 444"/>
                <a:gd name="T18" fmla="*/ 592 w 772"/>
                <a:gd name="T19" fmla="*/ 288 h 444"/>
                <a:gd name="T20" fmla="*/ 632 w 772"/>
                <a:gd name="T21" fmla="*/ 288 h 444"/>
                <a:gd name="T22" fmla="*/ 632 w 772"/>
                <a:gd name="T23" fmla="*/ 444 h 444"/>
                <a:gd name="T24" fmla="*/ 772 w 772"/>
                <a:gd name="T25" fmla="*/ 444 h 444"/>
                <a:gd name="T26" fmla="*/ 772 w 772"/>
                <a:gd name="T27" fmla="*/ 236 h 444"/>
                <a:gd name="T28" fmla="*/ 386 w 772"/>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2" h="444">
                  <a:moveTo>
                    <a:pt x="386" y="0"/>
                  </a:moveTo>
                  <a:cubicBezTo>
                    <a:pt x="31" y="0"/>
                    <a:pt x="0" y="136"/>
                    <a:pt x="0" y="236"/>
                  </a:cubicBezTo>
                  <a:cubicBezTo>
                    <a:pt x="0" y="336"/>
                    <a:pt x="0" y="444"/>
                    <a:pt x="0" y="444"/>
                  </a:cubicBezTo>
                  <a:cubicBezTo>
                    <a:pt x="136" y="444"/>
                    <a:pt x="136" y="444"/>
                    <a:pt x="136" y="444"/>
                  </a:cubicBezTo>
                  <a:cubicBezTo>
                    <a:pt x="136" y="288"/>
                    <a:pt x="136" y="288"/>
                    <a:pt x="136" y="288"/>
                  </a:cubicBezTo>
                  <a:cubicBezTo>
                    <a:pt x="176" y="288"/>
                    <a:pt x="176" y="288"/>
                    <a:pt x="176" y="288"/>
                  </a:cubicBezTo>
                  <a:cubicBezTo>
                    <a:pt x="176" y="444"/>
                    <a:pt x="176" y="444"/>
                    <a:pt x="176" y="444"/>
                  </a:cubicBezTo>
                  <a:cubicBezTo>
                    <a:pt x="386" y="444"/>
                    <a:pt x="386" y="444"/>
                    <a:pt x="386" y="444"/>
                  </a:cubicBezTo>
                  <a:cubicBezTo>
                    <a:pt x="592" y="444"/>
                    <a:pt x="592" y="444"/>
                    <a:pt x="592" y="444"/>
                  </a:cubicBezTo>
                  <a:cubicBezTo>
                    <a:pt x="592" y="288"/>
                    <a:pt x="592" y="288"/>
                    <a:pt x="592" y="288"/>
                  </a:cubicBezTo>
                  <a:cubicBezTo>
                    <a:pt x="632" y="288"/>
                    <a:pt x="632" y="288"/>
                    <a:pt x="632" y="288"/>
                  </a:cubicBezTo>
                  <a:cubicBezTo>
                    <a:pt x="632" y="444"/>
                    <a:pt x="632" y="444"/>
                    <a:pt x="632" y="444"/>
                  </a:cubicBezTo>
                  <a:cubicBezTo>
                    <a:pt x="772" y="444"/>
                    <a:pt x="772" y="444"/>
                    <a:pt x="772" y="444"/>
                  </a:cubicBezTo>
                  <a:cubicBezTo>
                    <a:pt x="772" y="444"/>
                    <a:pt x="772" y="336"/>
                    <a:pt x="772" y="236"/>
                  </a:cubicBezTo>
                  <a:cubicBezTo>
                    <a:pt x="772" y="136"/>
                    <a:pt x="741" y="0"/>
                    <a:pt x="38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grpSp>
        <p:nvGrpSpPr>
          <p:cNvPr id="128" name="グループ化 127">
            <a:extLst>
              <a:ext uri="{FF2B5EF4-FFF2-40B4-BE49-F238E27FC236}">
                <a16:creationId xmlns:a16="http://schemas.microsoft.com/office/drawing/2014/main" id="{12A6F012-E416-4BAB-A818-B8A83F93165E}"/>
              </a:ext>
            </a:extLst>
          </p:cNvPr>
          <p:cNvGrpSpPr/>
          <p:nvPr/>
        </p:nvGrpSpPr>
        <p:grpSpPr>
          <a:xfrm>
            <a:off x="8836656" y="2694421"/>
            <a:ext cx="897022" cy="942788"/>
            <a:chOff x="4163294" y="3722098"/>
            <a:chExt cx="481637" cy="506210"/>
          </a:xfrm>
          <a:solidFill>
            <a:sysClr val="windowText" lastClr="000000">
              <a:lumMod val="50000"/>
              <a:lumOff val="50000"/>
            </a:sysClr>
          </a:solidFill>
        </p:grpSpPr>
        <p:sp>
          <p:nvSpPr>
            <p:cNvPr id="129" name="Oval 5">
              <a:extLst>
                <a:ext uri="{FF2B5EF4-FFF2-40B4-BE49-F238E27FC236}">
                  <a16:creationId xmlns:a16="http://schemas.microsoft.com/office/drawing/2014/main" id="{71423C41-24E7-4ED2-86BD-711431AEBDF0}"/>
                </a:ext>
              </a:extLst>
            </p:cNvPr>
            <p:cNvSpPr>
              <a:spLocks noChangeArrowheads="1"/>
            </p:cNvSpPr>
            <p:nvPr/>
          </p:nvSpPr>
          <p:spPr bwMode="auto">
            <a:xfrm>
              <a:off x="4301519" y="3722098"/>
              <a:ext cx="204573" cy="20518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0" name="Freeform 6">
              <a:extLst>
                <a:ext uri="{FF2B5EF4-FFF2-40B4-BE49-F238E27FC236}">
                  <a16:creationId xmlns:a16="http://schemas.microsoft.com/office/drawing/2014/main" id="{374A647E-289D-4234-AB80-B83465496F3F}"/>
                </a:ext>
              </a:extLst>
            </p:cNvPr>
            <p:cNvSpPr>
              <a:spLocks/>
            </p:cNvSpPr>
            <p:nvPr/>
          </p:nvSpPr>
          <p:spPr bwMode="auto">
            <a:xfrm>
              <a:off x="4163294" y="3950630"/>
              <a:ext cx="481637" cy="277678"/>
            </a:xfrm>
            <a:custGeom>
              <a:avLst/>
              <a:gdLst>
                <a:gd name="T0" fmla="*/ 386 w 772"/>
                <a:gd name="T1" fmla="*/ 0 h 444"/>
                <a:gd name="T2" fmla="*/ 0 w 772"/>
                <a:gd name="T3" fmla="*/ 236 h 444"/>
                <a:gd name="T4" fmla="*/ 0 w 772"/>
                <a:gd name="T5" fmla="*/ 444 h 444"/>
                <a:gd name="T6" fmla="*/ 136 w 772"/>
                <a:gd name="T7" fmla="*/ 444 h 444"/>
                <a:gd name="T8" fmla="*/ 136 w 772"/>
                <a:gd name="T9" fmla="*/ 288 h 444"/>
                <a:gd name="T10" fmla="*/ 176 w 772"/>
                <a:gd name="T11" fmla="*/ 288 h 444"/>
                <a:gd name="T12" fmla="*/ 176 w 772"/>
                <a:gd name="T13" fmla="*/ 444 h 444"/>
                <a:gd name="T14" fmla="*/ 386 w 772"/>
                <a:gd name="T15" fmla="*/ 444 h 444"/>
                <a:gd name="T16" fmla="*/ 592 w 772"/>
                <a:gd name="T17" fmla="*/ 444 h 444"/>
                <a:gd name="T18" fmla="*/ 592 w 772"/>
                <a:gd name="T19" fmla="*/ 288 h 444"/>
                <a:gd name="T20" fmla="*/ 632 w 772"/>
                <a:gd name="T21" fmla="*/ 288 h 444"/>
                <a:gd name="T22" fmla="*/ 632 w 772"/>
                <a:gd name="T23" fmla="*/ 444 h 444"/>
                <a:gd name="T24" fmla="*/ 772 w 772"/>
                <a:gd name="T25" fmla="*/ 444 h 444"/>
                <a:gd name="T26" fmla="*/ 772 w 772"/>
                <a:gd name="T27" fmla="*/ 236 h 444"/>
                <a:gd name="T28" fmla="*/ 386 w 772"/>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2" h="444">
                  <a:moveTo>
                    <a:pt x="386" y="0"/>
                  </a:moveTo>
                  <a:cubicBezTo>
                    <a:pt x="31" y="0"/>
                    <a:pt x="0" y="136"/>
                    <a:pt x="0" y="236"/>
                  </a:cubicBezTo>
                  <a:cubicBezTo>
                    <a:pt x="0" y="336"/>
                    <a:pt x="0" y="444"/>
                    <a:pt x="0" y="444"/>
                  </a:cubicBezTo>
                  <a:cubicBezTo>
                    <a:pt x="136" y="444"/>
                    <a:pt x="136" y="444"/>
                    <a:pt x="136" y="444"/>
                  </a:cubicBezTo>
                  <a:cubicBezTo>
                    <a:pt x="136" y="288"/>
                    <a:pt x="136" y="288"/>
                    <a:pt x="136" y="288"/>
                  </a:cubicBezTo>
                  <a:cubicBezTo>
                    <a:pt x="176" y="288"/>
                    <a:pt x="176" y="288"/>
                    <a:pt x="176" y="288"/>
                  </a:cubicBezTo>
                  <a:cubicBezTo>
                    <a:pt x="176" y="444"/>
                    <a:pt x="176" y="444"/>
                    <a:pt x="176" y="444"/>
                  </a:cubicBezTo>
                  <a:cubicBezTo>
                    <a:pt x="386" y="444"/>
                    <a:pt x="386" y="444"/>
                    <a:pt x="386" y="444"/>
                  </a:cubicBezTo>
                  <a:cubicBezTo>
                    <a:pt x="592" y="444"/>
                    <a:pt x="592" y="444"/>
                    <a:pt x="592" y="444"/>
                  </a:cubicBezTo>
                  <a:cubicBezTo>
                    <a:pt x="592" y="288"/>
                    <a:pt x="592" y="288"/>
                    <a:pt x="592" y="288"/>
                  </a:cubicBezTo>
                  <a:cubicBezTo>
                    <a:pt x="632" y="288"/>
                    <a:pt x="632" y="288"/>
                    <a:pt x="632" y="288"/>
                  </a:cubicBezTo>
                  <a:cubicBezTo>
                    <a:pt x="632" y="444"/>
                    <a:pt x="632" y="444"/>
                    <a:pt x="632" y="444"/>
                  </a:cubicBezTo>
                  <a:cubicBezTo>
                    <a:pt x="772" y="444"/>
                    <a:pt x="772" y="444"/>
                    <a:pt x="772" y="444"/>
                  </a:cubicBezTo>
                  <a:cubicBezTo>
                    <a:pt x="772" y="444"/>
                    <a:pt x="772" y="336"/>
                    <a:pt x="772" y="236"/>
                  </a:cubicBezTo>
                  <a:cubicBezTo>
                    <a:pt x="772" y="136"/>
                    <a:pt x="741" y="0"/>
                    <a:pt x="38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cxnSp>
        <p:nvCxnSpPr>
          <p:cNvPr id="131" name="直線矢印コネクタ 130">
            <a:extLst>
              <a:ext uri="{FF2B5EF4-FFF2-40B4-BE49-F238E27FC236}">
                <a16:creationId xmlns:a16="http://schemas.microsoft.com/office/drawing/2014/main" id="{989D1AB8-164E-4744-8260-22317A9FE291}"/>
              </a:ext>
            </a:extLst>
          </p:cNvPr>
          <p:cNvCxnSpPr>
            <a:cxnSpLocks/>
          </p:cNvCxnSpPr>
          <p:nvPr/>
        </p:nvCxnSpPr>
        <p:spPr bwMode="auto">
          <a:xfrm>
            <a:off x="2933833" y="3643103"/>
            <a:ext cx="5517120" cy="0"/>
          </a:xfrm>
          <a:prstGeom prst="straightConnector1">
            <a:avLst/>
          </a:prstGeom>
          <a:solidFill>
            <a:srgbClr val="30ACEC"/>
          </a:solidFill>
          <a:ln w="34925" cap="flat" cmpd="sng" algn="ctr">
            <a:solidFill>
              <a:sysClr val="window" lastClr="FFFFFF">
                <a:lumMod val="50000"/>
              </a:sysClr>
            </a:solidFill>
            <a:prstDash val="solid"/>
            <a:round/>
            <a:headEnd type="arrow" w="sm" len="sm"/>
            <a:tailEnd type="arrow"/>
          </a:ln>
          <a:effectLst/>
        </p:spPr>
      </p:cxnSp>
      <p:cxnSp>
        <p:nvCxnSpPr>
          <p:cNvPr id="132" name="直線矢印コネクタ 131">
            <a:extLst>
              <a:ext uri="{FF2B5EF4-FFF2-40B4-BE49-F238E27FC236}">
                <a16:creationId xmlns:a16="http://schemas.microsoft.com/office/drawing/2014/main" id="{A328B1CF-B712-4542-A16D-2BAD55447A89}"/>
              </a:ext>
            </a:extLst>
          </p:cNvPr>
          <p:cNvCxnSpPr>
            <a:cxnSpLocks/>
          </p:cNvCxnSpPr>
          <p:nvPr/>
        </p:nvCxnSpPr>
        <p:spPr bwMode="auto">
          <a:xfrm>
            <a:off x="2927926" y="3194866"/>
            <a:ext cx="5535172" cy="0"/>
          </a:xfrm>
          <a:prstGeom prst="straightConnector1">
            <a:avLst/>
          </a:prstGeom>
          <a:solidFill>
            <a:srgbClr val="30ACEC"/>
          </a:solidFill>
          <a:ln w="34925" cap="flat" cmpd="sng" algn="ctr">
            <a:solidFill>
              <a:sysClr val="window" lastClr="FFFFFF">
                <a:lumMod val="50000"/>
              </a:sysClr>
            </a:solidFill>
            <a:prstDash val="solid"/>
            <a:round/>
            <a:headEnd type="arrow" w="sm" len="sm"/>
            <a:tailEnd type="arrow"/>
          </a:ln>
          <a:effectLst/>
        </p:spPr>
      </p:cxnSp>
      <p:cxnSp>
        <p:nvCxnSpPr>
          <p:cNvPr id="133" name="直線矢印コネクタ 132">
            <a:extLst>
              <a:ext uri="{FF2B5EF4-FFF2-40B4-BE49-F238E27FC236}">
                <a16:creationId xmlns:a16="http://schemas.microsoft.com/office/drawing/2014/main" id="{E28D40E6-3540-4E99-A8D8-2AB10182899E}"/>
              </a:ext>
            </a:extLst>
          </p:cNvPr>
          <p:cNvCxnSpPr>
            <a:cxnSpLocks/>
          </p:cNvCxnSpPr>
          <p:nvPr/>
        </p:nvCxnSpPr>
        <p:spPr bwMode="auto">
          <a:xfrm>
            <a:off x="2943039" y="2721415"/>
            <a:ext cx="5520059" cy="0"/>
          </a:xfrm>
          <a:prstGeom prst="straightConnector1">
            <a:avLst/>
          </a:prstGeom>
          <a:solidFill>
            <a:srgbClr val="30ACEC"/>
          </a:solidFill>
          <a:ln w="34925" cap="flat" cmpd="sng" algn="ctr">
            <a:solidFill>
              <a:sysClr val="window" lastClr="FFFFFF">
                <a:lumMod val="50000"/>
              </a:sysClr>
            </a:solidFill>
            <a:prstDash val="solid"/>
            <a:round/>
            <a:headEnd type="arrow" w="sm" len="sm"/>
            <a:tailEnd type="arrow"/>
          </a:ln>
          <a:effectLst/>
        </p:spPr>
      </p:cxnSp>
      <p:sp>
        <p:nvSpPr>
          <p:cNvPr id="134" name="テキスト ボックス 133">
            <a:extLst>
              <a:ext uri="{FF2B5EF4-FFF2-40B4-BE49-F238E27FC236}">
                <a16:creationId xmlns:a16="http://schemas.microsoft.com/office/drawing/2014/main" id="{D34F96FB-13FE-4B78-94BA-A6602C7FD31D}"/>
              </a:ext>
            </a:extLst>
          </p:cNvPr>
          <p:cNvSpPr txBox="1"/>
          <p:nvPr/>
        </p:nvSpPr>
        <p:spPr>
          <a:xfrm>
            <a:off x="4662187" y="2831227"/>
            <a:ext cx="896917" cy="369332"/>
          </a:xfrm>
          <a:prstGeom prst="rect">
            <a:avLst/>
          </a:prstGeom>
          <a:noFill/>
        </p:spPr>
        <p:txBody>
          <a:bodyPr wrap="square" rtlCol="0">
            <a:spAutoFit/>
          </a:bodyPr>
          <a:lstStyle/>
          <a:p>
            <a:pPr algn="ctr" defTabSz="914400" fontAlgn="ctr" hangingPunct="1">
              <a:spcBef>
                <a:spcPct val="0"/>
              </a:spcBef>
              <a:spcAft>
                <a:spcPct val="0"/>
              </a:spcAft>
            </a:pPr>
            <a:r>
              <a:rPr kumimoji="1" lang="en-US" altLang="ja-JP" sz="1800" kern="1200" dirty="0">
                <a:solidFill>
                  <a:srgbClr val="740000"/>
                </a:solidFill>
                <a:latin typeface="Meiryo UI" panose="020B0604030504040204" pitchFamily="50" charset="-128"/>
                <a:ea typeface="Meiryo UI" panose="020B0604030504040204" pitchFamily="50" charset="-128"/>
                <a:cs typeface="+mn-cs"/>
              </a:rPr>
              <a:t>Email</a:t>
            </a:r>
          </a:p>
        </p:txBody>
      </p:sp>
      <p:sp>
        <p:nvSpPr>
          <p:cNvPr id="135" name="テキスト ボックス 134">
            <a:extLst>
              <a:ext uri="{FF2B5EF4-FFF2-40B4-BE49-F238E27FC236}">
                <a16:creationId xmlns:a16="http://schemas.microsoft.com/office/drawing/2014/main" id="{7FD600B8-0DEF-4D49-9BEA-4FFEDD8532F1}"/>
              </a:ext>
            </a:extLst>
          </p:cNvPr>
          <p:cNvSpPr txBox="1"/>
          <p:nvPr/>
        </p:nvSpPr>
        <p:spPr>
          <a:xfrm>
            <a:off x="4599592" y="2331398"/>
            <a:ext cx="1013596" cy="369332"/>
          </a:xfrm>
          <a:prstGeom prst="rect">
            <a:avLst/>
          </a:prstGeom>
          <a:noFill/>
        </p:spPr>
        <p:txBody>
          <a:bodyPr wrap="square" rtlCol="0">
            <a:spAutoFit/>
          </a:bodyPr>
          <a:lstStyle/>
          <a:p>
            <a:pPr algn="ctr" defTabSz="914400" fontAlgn="ctr" hangingPunct="1">
              <a:spcBef>
                <a:spcPct val="0"/>
              </a:spcBef>
              <a:spcAft>
                <a:spcPct val="0"/>
              </a:spcAft>
            </a:pPr>
            <a:r>
              <a:rPr kumimoji="1" lang="en-US" altLang="ja-JP" sz="1800" kern="1200" dirty="0">
                <a:solidFill>
                  <a:srgbClr val="740000"/>
                </a:solidFill>
                <a:latin typeface="Meiryo UI" panose="020B0604030504040204" pitchFamily="50" charset="-128"/>
                <a:ea typeface="Meiryo UI" panose="020B0604030504040204" pitchFamily="50" charset="-128"/>
                <a:cs typeface="+mn-cs"/>
              </a:rPr>
              <a:t>Phone</a:t>
            </a:r>
            <a:endParaRPr kumimoji="1" lang="ja-JP" altLang="en-US" sz="1800" kern="1200" dirty="0">
              <a:solidFill>
                <a:srgbClr val="740000"/>
              </a:solidFill>
              <a:latin typeface="Meiryo UI" panose="020B0604030504040204" pitchFamily="50" charset="-128"/>
              <a:ea typeface="Meiryo UI" panose="020B0604030504040204" pitchFamily="50" charset="-128"/>
              <a:cs typeface="+mn-cs"/>
            </a:endParaRPr>
          </a:p>
        </p:txBody>
      </p:sp>
      <p:sp>
        <p:nvSpPr>
          <p:cNvPr id="136" name="テキスト ボックス 135">
            <a:extLst>
              <a:ext uri="{FF2B5EF4-FFF2-40B4-BE49-F238E27FC236}">
                <a16:creationId xmlns:a16="http://schemas.microsoft.com/office/drawing/2014/main" id="{2DFE0023-BFD4-4FE4-A5A8-BC49F3B03096}"/>
              </a:ext>
            </a:extLst>
          </p:cNvPr>
          <p:cNvSpPr txBox="1"/>
          <p:nvPr/>
        </p:nvSpPr>
        <p:spPr>
          <a:xfrm>
            <a:off x="4173116" y="3297313"/>
            <a:ext cx="1907584" cy="615553"/>
          </a:xfrm>
          <a:prstGeom prst="rect">
            <a:avLst/>
          </a:prstGeom>
          <a:noFill/>
        </p:spPr>
        <p:txBody>
          <a:bodyPr wrap="square" rtlCol="0">
            <a:spAutoFit/>
          </a:bodyPr>
          <a:lstStyle/>
          <a:p>
            <a:pPr algn="ctr" defTabSz="914400" fontAlgn="ctr" hangingPunct="1">
              <a:spcBef>
                <a:spcPct val="0"/>
              </a:spcBef>
              <a:spcAft>
                <a:spcPct val="0"/>
              </a:spcAft>
            </a:pPr>
            <a:r>
              <a:rPr kumimoji="1" lang="en-US" altLang="ja-JP" sz="1800" kern="1200" dirty="0">
                <a:solidFill>
                  <a:srgbClr val="740000"/>
                </a:solidFill>
                <a:latin typeface="Meiryo UI" panose="020B0604030504040204" pitchFamily="50" charset="-128"/>
                <a:ea typeface="Meiryo UI" panose="020B0604030504040204" pitchFamily="50" charset="-128"/>
                <a:cs typeface="+mn-cs"/>
              </a:rPr>
              <a:t>SNS </a:t>
            </a:r>
          </a:p>
          <a:p>
            <a:pPr algn="ctr" defTabSz="914400" fontAlgn="ctr" hangingPunct="1">
              <a:spcBef>
                <a:spcPct val="0"/>
              </a:spcBef>
              <a:spcAft>
                <a:spcPct val="0"/>
              </a:spcAft>
            </a:pPr>
            <a:r>
              <a:rPr kumimoji="1" lang="en-US" altLang="ja-JP" sz="1600" kern="1200" dirty="0">
                <a:solidFill>
                  <a:srgbClr val="740000"/>
                </a:solidFill>
                <a:latin typeface="Meiryo UI" panose="020B0604030504040204" pitchFamily="50" charset="-128"/>
                <a:ea typeface="Meiryo UI" panose="020B0604030504040204" pitchFamily="50" charset="-128"/>
                <a:cs typeface="+mn-cs"/>
              </a:rPr>
              <a:t>(social media)</a:t>
            </a:r>
            <a:endParaRPr kumimoji="1" lang="ja-JP" altLang="en-US" sz="1800" kern="1200" dirty="0">
              <a:solidFill>
                <a:srgbClr val="740000"/>
              </a:solidFill>
              <a:latin typeface="Meiryo UI" panose="020B0604030504040204" pitchFamily="50" charset="-128"/>
              <a:ea typeface="Meiryo UI" panose="020B0604030504040204" pitchFamily="50" charset="-128"/>
              <a:cs typeface="+mn-cs"/>
            </a:endParaRPr>
          </a:p>
        </p:txBody>
      </p:sp>
      <p:grpSp>
        <p:nvGrpSpPr>
          <p:cNvPr id="137" name="グループ化 136">
            <a:extLst>
              <a:ext uri="{FF2B5EF4-FFF2-40B4-BE49-F238E27FC236}">
                <a16:creationId xmlns:a16="http://schemas.microsoft.com/office/drawing/2014/main" id="{8CD4A742-74AC-4376-9DE5-C1CEBD4C80F1}"/>
              </a:ext>
            </a:extLst>
          </p:cNvPr>
          <p:cNvGrpSpPr/>
          <p:nvPr/>
        </p:nvGrpSpPr>
        <p:grpSpPr>
          <a:xfrm>
            <a:off x="5906633" y="3287107"/>
            <a:ext cx="421213" cy="344629"/>
            <a:chOff x="3070603" y="5790232"/>
            <a:chExt cx="553444" cy="504949"/>
          </a:xfrm>
          <a:solidFill>
            <a:srgbClr val="740000"/>
          </a:solidFill>
        </p:grpSpPr>
        <p:sp>
          <p:nvSpPr>
            <p:cNvPr id="138" name="Freeform 5">
              <a:extLst>
                <a:ext uri="{FF2B5EF4-FFF2-40B4-BE49-F238E27FC236}">
                  <a16:creationId xmlns:a16="http://schemas.microsoft.com/office/drawing/2014/main" id="{E040DF42-85A0-470B-92A9-780CD6A58578}"/>
                </a:ext>
              </a:extLst>
            </p:cNvPr>
            <p:cNvSpPr>
              <a:spLocks/>
            </p:cNvSpPr>
            <p:nvPr/>
          </p:nvSpPr>
          <p:spPr bwMode="auto">
            <a:xfrm>
              <a:off x="3239650" y="5897907"/>
              <a:ext cx="196719" cy="98908"/>
            </a:xfrm>
            <a:custGeom>
              <a:avLst/>
              <a:gdLst>
                <a:gd name="T0" fmla="*/ 219 w 303"/>
                <a:gd name="T1" fmla="*/ 24 h 152"/>
                <a:gd name="T2" fmla="*/ 175 w 303"/>
                <a:gd name="T3" fmla="*/ 1 h 152"/>
                <a:gd name="T4" fmla="*/ 151 w 303"/>
                <a:gd name="T5" fmla="*/ 5 h 152"/>
                <a:gd name="T6" fmla="*/ 128 w 303"/>
                <a:gd name="T7" fmla="*/ 1 h 152"/>
                <a:gd name="T8" fmla="*/ 84 w 303"/>
                <a:gd name="T9" fmla="*/ 24 h 152"/>
                <a:gd name="T10" fmla="*/ 0 w 303"/>
                <a:gd name="T11" fmla="*/ 116 h 152"/>
                <a:gd name="T12" fmla="*/ 151 w 303"/>
                <a:gd name="T13" fmla="*/ 152 h 152"/>
                <a:gd name="T14" fmla="*/ 303 w 303"/>
                <a:gd name="T15" fmla="*/ 116 h 152"/>
                <a:gd name="T16" fmla="*/ 219 w 303"/>
                <a:gd name="T17"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52">
                  <a:moveTo>
                    <a:pt x="219" y="24"/>
                  </a:moveTo>
                  <a:cubicBezTo>
                    <a:pt x="200" y="22"/>
                    <a:pt x="211" y="5"/>
                    <a:pt x="175" y="1"/>
                  </a:cubicBezTo>
                  <a:cubicBezTo>
                    <a:pt x="172" y="0"/>
                    <a:pt x="162" y="5"/>
                    <a:pt x="151" y="5"/>
                  </a:cubicBezTo>
                  <a:cubicBezTo>
                    <a:pt x="141" y="5"/>
                    <a:pt x="131" y="0"/>
                    <a:pt x="128" y="1"/>
                  </a:cubicBezTo>
                  <a:cubicBezTo>
                    <a:pt x="91" y="5"/>
                    <a:pt x="102" y="22"/>
                    <a:pt x="84" y="24"/>
                  </a:cubicBezTo>
                  <a:cubicBezTo>
                    <a:pt x="0" y="33"/>
                    <a:pt x="0" y="100"/>
                    <a:pt x="0" y="116"/>
                  </a:cubicBezTo>
                  <a:cubicBezTo>
                    <a:pt x="0" y="136"/>
                    <a:pt x="66" y="152"/>
                    <a:pt x="151" y="152"/>
                  </a:cubicBezTo>
                  <a:cubicBezTo>
                    <a:pt x="237" y="152"/>
                    <a:pt x="303" y="136"/>
                    <a:pt x="303" y="116"/>
                  </a:cubicBezTo>
                  <a:cubicBezTo>
                    <a:pt x="303" y="100"/>
                    <a:pt x="303" y="33"/>
                    <a:pt x="219" y="24"/>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39" name="Freeform 6">
              <a:extLst>
                <a:ext uri="{FF2B5EF4-FFF2-40B4-BE49-F238E27FC236}">
                  <a16:creationId xmlns:a16="http://schemas.microsoft.com/office/drawing/2014/main" id="{B4DFABA2-329E-457C-9468-A374F4D051E7}"/>
                </a:ext>
              </a:extLst>
            </p:cNvPr>
            <p:cNvSpPr>
              <a:spLocks/>
            </p:cNvSpPr>
            <p:nvPr/>
          </p:nvSpPr>
          <p:spPr bwMode="auto">
            <a:xfrm>
              <a:off x="3289515" y="5790232"/>
              <a:ext cx="96990" cy="105209"/>
            </a:xfrm>
            <a:custGeom>
              <a:avLst/>
              <a:gdLst>
                <a:gd name="T0" fmla="*/ 141 w 149"/>
                <a:gd name="T1" fmla="*/ 72 h 162"/>
                <a:gd name="T2" fmla="*/ 136 w 149"/>
                <a:gd name="T3" fmla="*/ 73 h 162"/>
                <a:gd name="T4" fmla="*/ 136 w 149"/>
                <a:gd name="T5" fmla="*/ 72 h 162"/>
                <a:gd name="T6" fmla="*/ 74 w 149"/>
                <a:gd name="T7" fmla="*/ 0 h 162"/>
                <a:gd name="T8" fmla="*/ 13 w 149"/>
                <a:gd name="T9" fmla="*/ 72 h 162"/>
                <a:gd name="T10" fmla="*/ 13 w 149"/>
                <a:gd name="T11" fmla="*/ 73 h 162"/>
                <a:gd name="T12" fmla="*/ 8 w 149"/>
                <a:gd name="T13" fmla="*/ 72 h 162"/>
                <a:gd name="T14" fmla="*/ 3 w 149"/>
                <a:gd name="T15" fmla="*/ 93 h 162"/>
                <a:gd name="T16" fmla="*/ 18 w 149"/>
                <a:gd name="T17" fmla="*/ 109 h 162"/>
                <a:gd name="T18" fmla="*/ 19 w 149"/>
                <a:gd name="T19" fmla="*/ 109 h 162"/>
                <a:gd name="T20" fmla="*/ 74 w 149"/>
                <a:gd name="T21" fmla="*/ 162 h 162"/>
                <a:gd name="T22" fmla="*/ 130 w 149"/>
                <a:gd name="T23" fmla="*/ 109 h 162"/>
                <a:gd name="T24" fmla="*/ 131 w 149"/>
                <a:gd name="T25" fmla="*/ 109 h 162"/>
                <a:gd name="T26" fmla="*/ 145 w 149"/>
                <a:gd name="T27" fmla="*/ 93 h 162"/>
                <a:gd name="T28" fmla="*/ 141 w 149"/>
                <a:gd name="T29"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162">
                  <a:moveTo>
                    <a:pt x="141" y="72"/>
                  </a:moveTo>
                  <a:cubicBezTo>
                    <a:pt x="139" y="71"/>
                    <a:pt x="138" y="72"/>
                    <a:pt x="136" y="73"/>
                  </a:cubicBezTo>
                  <a:cubicBezTo>
                    <a:pt x="136" y="72"/>
                    <a:pt x="136" y="72"/>
                    <a:pt x="136" y="72"/>
                  </a:cubicBezTo>
                  <a:cubicBezTo>
                    <a:pt x="136" y="28"/>
                    <a:pt x="108" y="0"/>
                    <a:pt x="74" y="0"/>
                  </a:cubicBezTo>
                  <a:cubicBezTo>
                    <a:pt x="40" y="0"/>
                    <a:pt x="13" y="28"/>
                    <a:pt x="13" y="72"/>
                  </a:cubicBezTo>
                  <a:cubicBezTo>
                    <a:pt x="13" y="72"/>
                    <a:pt x="13" y="72"/>
                    <a:pt x="13" y="73"/>
                  </a:cubicBezTo>
                  <a:cubicBezTo>
                    <a:pt x="11" y="72"/>
                    <a:pt x="9" y="71"/>
                    <a:pt x="8" y="72"/>
                  </a:cubicBezTo>
                  <a:cubicBezTo>
                    <a:pt x="3" y="73"/>
                    <a:pt x="0" y="80"/>
                    <a:pt x="3" y="93"/>
                  </a:cubicBezTo>
                  <a:cubicBezTo>
                    <a:pt x="7" y="106"/>
                    <a:pt x="13" y="111"/>
                    <a:pt x="18" y="109"/>
                  </a:cubicBezTo>
                  <a:cubicBezTo>
                    <a:pt x="18" y="109"/>
                    <a:pt x="18" y="109"/>
                    <a:pt x="19" y="109"/>
                  </a:cubicBezTo>
                  <a:cubicBezTo>
                    <a:pt x="29" y="138"/>
                    <a:pt x="50" y="162"/>
                    <a:pt x="74" y="162"/>
                  </a:cubicBezTo>
                  <a:cubicBezTo>
                    <a:pt x="99" y="162"/>
                    <a:pt x="120" y="138"/>
                    <a:pt x="130" y="109"/>
                  </a:cubicBezTo>
                  <a:cubicBezTo>
                    <a:pt x="130" y="109"/>
                    <a:pt x="131" y="109"/>
                    <a:pt x="131" y="109"/>
                  </a:cubicBezTo>
                  <a:cubicBezTo>
                    <a:pt x="136" y="111"/>
                    <a:pt x="142" y="106"/>
                    <a:pt x="145" y="93"/>
                  </a:cubicBezTo>
                  <a:cubicBezTo>
                    <a:pt x="149" y="80"/>
                    <a:pt x="146" y="73"/>
                    <a:pt x="141" y="72"/>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0" name="Freeform 7">
              <a:extLst>
                <a:ext uri="{FF2B5EF4-FFF2-40B4-BE49-F238E27FC236}">
                  <a16:creationId xmlns:a16="http://schemas.microsoft.com/office/drawing/2014/main" id="{88103EF9-F392-4CA8-934C-052D91917DF6}"/>
                </a:ext>
              </a:extLst>
            </p:cNvPr>
            <p:cNvSpPr>
              <a:spLocks/>
            </p:cNvSpPr>
            <p:nvPr/>
          </p:nvSpPr>
          <p:spPr bwMode="auto">
            <a:xfrm>
              <a:off x="3070603" y="6189150"/>
              <a:ext cx="196993" cy="98086"/>
            </a:xfrm>
            <a:custGeom>
              <a:avLst/>
              <a:gdLst>
                <a:gd name="T0" fmla="*/ 219 w 303"/>
                <a:gd name="T1" fmla="*/ 23 h 151"/>
                <a:gd name="T2" fmla="*/ 175 w 303"/>
                <a:gd name="T3" fmla="*/ 0 h 151"/>
                <a:gd name="T4" fmla="*/ 152 w 303"/>
                <a:gd name="T5" fmla="*/ 4 h 151"/>
                <a:gd name="T6" fmla="*/ 128 w 303"/>
                <a:gd name="T7" fmla="*/ 0 h 151"/>
                <a:gd name="T8" fmla="*/ 84 w 303"/>
                <a:gd name="T9" fmla="*/ 23 h 151"/>
                <a:gd name="T10" fmla="*/ 0 w 303"/>
                <a:gd name="T11" fmla="*/ 116 h 151"/>
                <a:gd name="T12" fmla="*/ 152 w 303"/>
                <a:gd name="T13" fmla="*/ 151 h 151"/>
                <a:gd name="T14" fmla="*/ 303 w 303"/>
                <a:gd name="T15" fmla="*/ 116 h 151"/>
                <a:gd name="T16" fmla="*/ 219 w 303"/>
                <a:gd name="T17" fmla="*/ 2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51">
                  <a:moveTo>
                    <a:pt x="219" y="23"/>
                  </a:moveTo>
                  <a:cubicBezTo>
                    <a:pt x="201" y="21"/>
                    <a:pt x="212" y="5"/>
                    <a:pt x="175" y="0"/>
                  </a:cubicBezTo>
                  <a:cubicBezTo>
                    <a:pt x="172" y="0"/>
                    <a:pt x="162" y="4"/>
                    <a:pt x="152" y="4"/>
                  </a:cubicBezTo>
                  <a:cubicBezTo>
                    <a:pt x="141" y="4"/>
                    <a:pt x="131" y="0"/>
                    <a:pt x="128" y="0"/>
                  </a:cubicBezTo>
                  <a:cubicBezTo>
                    <a:pt x="92" y="5"/>
                    <a:pt x="103" y="21"/>
                    <a:pt x="84" y="23"/>
                  </a:cubicBezTo>
                  <a:cubicBezTo>
                    <a:pt x="0" y="33"/>
                    <a:pt x="0" y="100"/>
                    <a:pt x="0" y="116"/>
                  </a:cubicBezTo>
                  <a:cubicBezTo>
                    <a:pt x="0" y="135"/>
                    <a:pt x="66" y="151"/>
                    <a:pt x="152" y="151"/>
                  </a:cubicBezTo>
                  <a:cubicBezTo>
                    <a:pt x="237" y="151"/>
                    <a:pt x="303" y="135"/>
                    <a:pt x="303" y="116"/>
                  </a:cubicBezTo>
                  <a:cubicBezTo>
                    <a:pt x="303" y="100"/>
                    <a:pt x="303" y="33"/>
                    <a:pt x="219" y="23"/>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1" name="Freeform 8">
              <a:extLst>
                <a:ext uri="{FF2B5EF4-FFF2-40B4-BE49-F238E27FC236}">
                  <a16:creationId xmlns:a16="http://schemas.microsoft.com/office/drawing/2014/main" id="{53A42B20-072B-43F5-B113-4EF53B1FA47F}"/>
                </a:ext>
              </a:extLst>
            </p:cNvPr>
            <p:cNvSpPr>
              <a:spLocks/>
            </p:cNvSpPr>
            <p:nvPr/>
          </p:nvSpPr>
          <p:spPr bwMode="auto">
            <a:xfrm>
              <a:off x="3120742" y="6081201"/>
              <a:ext cx="96716" cy="104661"/>
            </a:xfrm>
            <a:custGeom>
              <a:avLst/>
              <a:gdLst>
                <a:gd name="T0" fmla="*/ 141 w 149"/>
                <a:gd name="T1" fmla="*/ 71 h 161"/>
                <a:gd name="T2" fmla="*/ 136 w 149"/>
                <a:gd name="T3" fmla="*/ 72 h 161"/>
                <a:gd name="T4" fmla="*/ 136 w 149"/>
                <a:gd name="T5" fmla="*/ 71 h 161"/>
                <a:gd name="T6" fmla="*/ 75 w 149"/>
                <a:gd name="T7" fmla="*/ 0 h 161"/>
                <a:gd name="T8" fmla="*/ 13 w 149"/>
                <a:gd name="T9" fmla="*/ 71 h 161"/>
                <a:gd name="T10" fmla="*/ 13 w 149"/>
                <a:gd name="T11" fmla="*/ 72 h 161"/>
                <a:gd name="T12" fmla="*/ 8 w 149"/>
                <a:gd name="T13" fmla="*/ 71 h 161"/>
                <a:gd name="T14" fmla="*/ 4 w 149"/>
                <a:gd name="T15" fmla="*/ 93 h 161"/>
                <a:gd name="T16" fmla="*/ 18 w 149"/>
                <a:gd name="T17" fmla="*/ 109 h 161"/>
                <a:gd name="T18" fmla="*/ 19 w 149"/>
                <a:gd name="T19" fmla="*/ 108 h 161"/>
                <a:gd name="T20" fmla="*/ 75 w 149"/>
                <a:gd name="T21" fmla="*/ 161 h 161"/>
                <a:gd name="T22" fmla="*/ 130 w 149"/>
                <a:gd name="T23" fmla="*/ 108 h 161"/>
                <a:gd name="T24" fmla="*/ 131 w 149"/>
                <a:gd name="T25" fmla="*/ 109 h 161"/>
                <a:gd name="T26" fmla="*/ 146 w 149"/>
                <a:gd name="T27" fmla="*/ 93 h 161"/>
                <a:gd name="T28" fmla="*/ 141 w 149"/>
                <a:gd name="T29"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161">
                  <a:moveTo>
                    <a:pt x="141" y="71"/>
                  </a:moveTo>
                  <a:cubicBezTo>
                    <a:pt x="140" y="71"/>
                    <a:pt x="138" y="71"/>
                    <a:pt x="136" y="72"/>
                  </a:cubicBezTo>
                  <a:cubicBezTo>
                    <a:pt x="136" y="72"/>
                    <a:pt x="136" y="72"/>
                    <a:pt x="136" y="71"/>
                  </a:cubicBezTo>
                  <a:cubicBezTo>
                    <a:pt x="136" y="27"/>
                    <a:pt x="109" y="0"/>
                    <a:pt x="75" y="0"/>
                  </a:cubicBezTo>
                  <a:cubicBezTo>
                    <a:pt x="41" y="0"/>
                    <a:pt x="13" y="27"/>
                    <a:pt x="13" y="71"/>
                  </a:cubicBezTo>
                  <a:cubicBezTo>
                    <a:pt x="13" y="72"/>
                    <a:pt x="13" y="72"/>
                    <a:pt x="13" y="72"/>
                  </a:cubicBezTo>
                  <a:cubicBezTo>
                    <a:pt x="11" y="71"/>
                    <a:pt x="10" y="71"/>
                    <a:pt x="8" y="71"/>
                  </a:cubicBezTo>
                  <a:cubicBezTo>
                    <a:pt x="3" y="73"/>
                    <a:pt x="0" y="80"/>
                    <a:pt x="4" y="93"/>
                  </a:cubicBezTo>
                  <a:cubicBezTo>
                    <a:pt x="7" y="105"/>
                    <a:pt x="13" y="110"/>
                    <a:pt x="18" y="109"/>
                  </a:cubicBezTo>
                  <a:cubicBezTo>
                    <a:pt x="18" y="109"/>
                    <a:pt x="19" y="108"/>
                    <a:pt x="19" y="108"/>
                  </a:cubicBezTo>
                  <a:cubicBezTo>
                    <a:pt x="29" y="138"/>
                    <a:pt x="50" y="161"/>
                    <a:pt x="75" y="161"/>
                  </a:cubicBezTo>
                  <a:cubicBezTo>
                    <a:pt x="99" y="161"/>
                    <a:pt x="120" y="138"/>
                    <a:pt x="130" y="108"/>
                  </a:cubicBezTo>
                  <a:cubicBezTo>
                    <a:pt x="130" y="108"/>
                    <a:pt x="131" y="109"/>
                    <a:pt x="131" y="109"/>
                  </a:cubicBezTo>
                  <a:cubicBezTo>
                    <a:pt x="136" y="110"/>
                    <a:pt x="142" y="105"/>
                    <a:pt x="146" y="93"/>
                  </a:cubicBezTo>
                  <a:cubicBezTo>
                    <a:pt x="149" y="80"/>
                    <a:pt x="146" y="73"/>
                    <a:pt x="141" y="71"/>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2" name="Freeform 9">
              <a:extLst>
                <a:ext uri="{FF2B5EF4-FFF2-40B4-BE49-F238E27FC236}">
                  <a16:creationId xmlns:a16="http://schemas.microsoft.com/office/drawing/2014/main" id="{4D7968E0-6C05-4610-8571-39D9C8EB24CA}"/>
                </a:ext>
              </a:extLst>
            </p:cNvPr>
            <p:cNvSpPr>
              <a:spLocks/>
            </p:cNvSpPr>
            <p:nvPr/>
          </p:nvSpPr>
          <p:spPr bwMode="auto">
            <a:xfrm>
              <a:off x="3426780" y="6189150"/>
              <a:ext cx="197267" cy="98086"/>
            </a:xfrm>
            <a:custGeom>
              <a:avLst/>
              <a:gdLst>
                <a:gd name="T0" fmla="*/ 220 w 304"/>
                <a:gd name="T1" fmla="*/ 23 h 151"/>
                <a:gd name="T2" fmla="*/ 175 w 304"/>
                <a:gd name="T3" fmla="*/ 0 h 151"/>
                <a:gd name="T4" fmla="*/ 152 w 304"/>
                <a:gd name="T5" fmla="*/ 4 h 151"/>
                <a:gd name="T6" fmla="*/ 129 w 304"/>
                <a:gd name="T7" fmla="*/ 0 h 151"/>
                <a:gd name="T8" fmla="*/ 84 w 304"/>
                <a:gd name="T9" fmla="*/ 23 h 151"/>
                <a:gd name="T10" fmla="*/ 0 w 304"/>
                <a:gd name="T11" fmla="*/ 116 h 151"/>
                <a:gd name="T12" fmla="*/ 152 w 304"/>
                <a:gd name="T13" fmla="*/ 151 h 151"/>
                <a:gd name="T14" fmla="*/ 304 w 304"/>
                <a:gd name="T15" fmla="*/ 116 h 151"/>
                <a:gd name="T16" fmla="*/ 220 w 304"/>
                <a:gd name="T17" fmla="*/ 2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151">
                  <a:moveTo>
                    <a:pt x="220" y="23"/>
                  </a:moveTo>
                  <a:cubicBezTo>
                    <a:pt x="201" y="21"/>
                    <a:pt x="212" y="5"/>
                    <a:pt x="175" y="0"/>
                  </a:cubicBezTo>
                  <a:cubicBezTo>
                    <a:pt x="173" y="0"/>
                    <a:pt x="162" y="4"/>
                    <a:pt x="152" y="4"/>
                  </a:cubicBezTo>
                  <a:cubicBezTo>
                    <a:pt x="142" y="4"/>
                    <a:pt x="131" y="0"/>
                    <a:pt x="129" y="0"/>
                  </a:cubicBezTo>
                  <a:cubicBezTo>
                    <a:pt x="92" y="5"/>
                    <a:pt x="103" y="21"/>
                    <a:pt x="84" y="23"/>
                  </a:cubicBezTo>
                  <a:cubicBezTo>
                    <a:pt x="1" y="33"/>
                    <a:pt x="0" y="100"/>
                    <a:pt x="0" y="116"/>
                  </a:cubicBezTo>
                  <a:cubicBezTo>
                    <a:pt x="0" y="135"/>
                    <a:pt x="67" y="151"/>
                    <a:pt x="152" y="151"/>
                  </a:cubicBezTo>
                  <a:cubicBezTo>
                    <a:pt x="237" y="151"/>
                    <a:pt x="304" y="135"/>
                    <a:pt x="304" y="116"/>
                  </a:cubicBezTo>
                  <a:cubicBezTo>
                    <a:pt x="304" y="100"/>
                    <a:pt x="303" y="33"/>
                    <a:pt x="220" y="23"/>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3" name="Freeform 10">
              <a:extLst>
                <a:ext uri="{FF2B5EF4-FFF2-40B4-BE49-F238E27FC236}">
                  <a16:creationId xmlns:a16="http://schemas.microsoft.com/office/drawing/2014/main" id="{1AF342F1-00D4-4B0B-825E-B4A1682235AC}"/>
                </a:ext>
              </a:extLst>
            </p:cNvPr>
            <p:cNvSpPr>
              <a:spLocks/>
            </p:cNvSpPr>
            <p:nvPr/>
          </p:nvSpPr>
          <p:spPr bwMode="auto">
            <a:xfrm>
              <a:off x="3477467" y="6081201"/>
              <a:ext cx="96716" cy="104661"/>
            </a:xfrm>
            <a:custGeom>
              <a:avLst/>
              <a:gdLst>
                <a:gd name="T0" fmla="*/ 141 w 149"/>
                <a:gd name="T1" fmla="*/ 71 h 161"/>
                <a:gd name="T2" fmla="*/ 136 w 149"/>
                <a:gd name="T3" fmla="*/ 72 h 161"/>
                <a:gd name="T4" fmla="*/ 136 w 149"/>
                <a:gd name="T5" fmla="*/ 71 h 161"/>
                <a:gd name="T6" fmla="*/ 74 w 149"/>
                <a:gd name="T7" fmla="*/ 0 h 161"/>
                <a:gd name="T8" fmla="*/ 12 w 149"/>
                <a:gd name="T9" fmla="*/ 71 h 161"/>
                <a:gd name="T10" fmla="*/ 12 w 149"/>
                <a:gd name="T11" fmla="*/ 72 h 161"/>
                <a:gd name="T12" fmla="*/ 7 w 149"/>
                <a:gd name="T13" fmla="*/ 71 h 161"/>
                <a:gd name="T14" fmla="*/ 3 w 149"/>
                <a:gd name="T15" fmla="*/ 93 h 161"/>
                <a:gd name="T16" fmla="*/ 17 w 149"/>
                <a:gd name="T17" fmla="*/ 109 h 161"/>
                <a:gd name="T18" fmla="*/ 19 w 149"/>
                <a:gd name="T19" fmla="*/ 108 h 161"/>
                <a:gd name="T20" fmla="*/ 74 w 149"/>
                <a:gd name="T21" fmla="*/ 161 h 161"/>
                <a:gd name="T22" fmla="*/ 129 w 149"/>
                <a:gd name="T23" fmla="*/ 108 h 161"/>
                <a:gd name="T24" fmla="*/ 131 w 149"/>
                <a:gd name="T25" fmla="*/ 109 h 161"/>
                <a:gd name="T26" fmla="*/ 145 w 149"/>
                <a:gd name="T27" fmla="*/ 93 h 161"/>
                <a:gd name="T28" fmla="*/ 141 w 149"/>
                <a:gd name="T29"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161">
                  <a:moveTo>
                    <a:pt x="141" y="71"/>
                  </a:moveTo>
                  <a:cubicBezTo>
                    <a:pt x="139" y="71"/>
                    <a:pt x="137" y="71"/>
                    <a:pt x="136" y="72"/>
                  </a:cubicBezTo>
                  <a:cubicBezTo>
                    <a:pt x="136" y="72"/>
                    <a:pt x="136" y="72"/>
                    <a:pt x="136" y="71"/>
                  </a:cubicBezTo>
                  <a:cubicBezTo>
                    <a:pt x="136" y="27"/>
                    <a:pt x="108" y="0"/>
                    <a:pt x="74" y="0"/>
                  </a:cubicBezTo>
                  <a:cubicBezTo>
                    <a:pt x="40" y="0"/>
                    <a:pt x="12" y="27"/>
                    <a:pt x="12" y="71"/>
                  </a:cubicBezTo>
                  <a:cubicBezTo>
                    <a:pt x="12" y="72"/>
                    <a:pt x="12" y="72"/>
                    <a:pt x="12" y="72"/>
                  </a:cubicBezTo>
                  <a:cubicBezTo>
                    <a:pt x="11" y="71"/>
                    <a:pt x="9" y="71"/>
                    <a:pt x="7" y="71"/>
                  </a:cubicBezTo>
                  <a:cubicBezTo>
                    <a:pt x="2" y="73"/>
                    <a:pt x="0" y="80"/>
                    <a:pt x="3" y="93"/>
                  </a:cubicBezTo>
                  <a:cubicBezTo>
                    <a:pt x="6" y="105"/>
                    <a:pt x="12" y="110"/>
                    <a:pt x="17" y="109"/>
                  </a:cubicBezTo>
                  <a:cubicBezTo>
                    <a:pt x="18" y="109"/>
                    <a:pt x="18" y="108"/>
                    <a:pt x="19" y="108"/>
                  </a:cubicBezTo>
                  <a:cubicBezTo>
                    <a:pt x="29" y="138"/>
                    <a:pt x="50" y="161"/>
                    <a:pt x="74" y="161"/>
                  </a:cubicBezTo>
                  <a:cubicBezTo>
                    <a:pt x="98" y="161"/>
                    <a:pt x="120" y="138"/>
                    <a:pt x="129" y="108"/>
                  </a:cubicBezTo>
                  <a:cubicBezTo>
                    <a:pt x="130" y="108"/>
                    <a:pt x="130" y="109"/>
                    <a:pt x="131" y="109"/>
                  </a:cubicBezTo>
                  <a:cubicBezTo>
                    <a:pt x="136" y="110"/>
                    <a:pt x="142" y="105"/>
                    <a:pt x="145" y="93"/>
                  </a:cubicBezTo>
                  <a:cubicBezTo>
                    <a:pt x="149" y="80"/>
                    <a:pt x="146" y="73"/>
                    <a:pt x="141" y="71"/>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4" name="Oval 11">
              <a:extLst>
                <a:ext uri="{FF2B5EF4-FFF2-40B4-BE49-F238E27FC236}">
                  <a16:creationId xmlns:a16="http://schemas.microsoft.com/office/drawing/2014/main" id="{305E33DF-DC18-40C8-BC2F-61C26B81D3A1}"/>
                </a:ext>
              </a:extLst>
            </p:cNvPr>
            <p:cNvSpPr>
              <a:spLocks noChangeArrowheads="1"/>
            </p:cNvSpPr>
            <p:nvPr/>
          </p:nvSpPr>
          <p:spPr bwMode="auto">
            <a:xfrm>
              <a:off x="3324584" y="6267783"/>
              <a:ext cx="26850" cy="27398"/>
            </a:xfrm>
            <a:prstGeom prst="ellipse">
              <a:avLst/>
            </a:pr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5" name="Freeform 12">
              <a:extLst>
                <a:ext uri="{FF2B5EF4-FFF2-40B4-BE49-F238E27FC236}">
                  <a16:creationId xmlns:a16="http://schemas.microsoft.com/office/drawing/2014/main" id="{4DADD778-157A-4B00-899C-5473578F5BA4}"/>
                </a:ext>
              </a:extLst>
            </p:cNvPr>
            <p:cNvSpPr>
              <a:spLocks/>
            </p:cNvSpPr>
            <p:nvPr/>
          </p:nvSpPr>
          <p:spPr bwMode="auto">
            <a:xfrm>
              <a:off x="3369518" y="6260111"/>
              <a:ext cx="29864" cy="29864"/>
            </a:xfrm>
            <a:custGeom>
              <a:avLst/>
              <a:gdLst>
                <a:gd name="T0" fmla="*/ 43 w 46"/>
                <a:gd name="T1" fmla="*/ 18 h 46"/>
                <a:gd name="T2" fmla="*/ 29 w 46"/>
                <a:gd name="T3" fmla="*/ 43 h 46"/>
                <a:gd name="T4" fmla="*/ 3 w 46"/>
                <a:gd name="T5" fmla="*/ 29 h 46"/>
                <a:gd name="T6" fmla="*/ 18 w 46"/>
                <a:gd name="T7" fmla="*/ 3 h 46"/>
                <a:gd name="T8" fmla="*/ 43 w 46"/>
                <a:gd name="T9" fmla="*/ 18 h 46"/>
              </a:gdLst>
              <a:ahLst/>
              <a:cxnLst>
                <a:cxn ang="0">
                  <a:pos x="T0" y="T1"/>
                </a:cxn>
                <a:cxn ang="0">
                  <a:pos x="T2" y="T3"/>
                </a:cxn>
                <a:cxn ang="0">
                  <a:pos x="T4" y="T5"/>
                </a:cxn>
                <a:cxn ang="0">
                  <a:pos x="T6" y="T7"/>
                </a:cxn>
                <a:cxn ang="0">
                  <a:pos x="T8" y="T9"/>
                </a:cxn>
              </a:cxnLst>
              <a:rect l="0" t="0" r="r" b="b"/>
              <a:pathLst>
                <a:path w="46" h="46">
                  <a:moveTo>
                    <a:pt x="43" y="18"/>
                  </a:moveTo>
                  <a:cubicBezTo>
                    <a:pt x="46" y="29"/>
                    <a:pt x="40" y="40"/>
                    <a:pt x="29" y="43"/>
                  </a:cubicBezTo>
                  <a:cubicBezTo>
                    <a:pt x="17" y="46"/>
                    <a:pt x="6" y="40"/>
                    <a:pt x="3" y="29"/>
                  </a:cubicBezTo>
                  <a:cubicBezTo>
                    <a:pt x="0" y="18"/>
                    <a:pt x="7" y="6"/>
                    <a:pt x="18" y="3"/>
                  </a:cubicBezTo>
                  <a:cubicBezTo>
                    <a:pt x="29" y="0"/>
                    <a:pt x="40" y="7"/>
                    <a:pt x="43" y="18"/>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6" name="Freeform 13">
              <a:extLst>
                <a:ext uri="{FF2B5EF4-FFF2-40B4-BE49-F238E27FC236}">
                  <a16:creationId xmlns:a16="http://schemas.microsoft.com/office/drawing/2014/main" id="{31811798-B4B7-45FD-839D-2E8F77C6F141}"/>
                </a:ext>
              </a:extLst>
            </p:cNvPr>
            <p:cNvSpPr>
              <a:spLocks/>
            </p:cNvSpPr>
            <p:nvPr/>
          </p:nvSpPr>
          <p:spPr bwMode="auto">
            <a:xfrm>
              <a:off x="3195539" y="5959005"/>
              <a:ext cx="29864" cy="29316"/>
            </a:xfrm>
            <a:custGeom>
              <a:avLst/>
              <a:gdLst>
                <a:gd name="T0" fmla="*/ 38 w 46"/>
                <a:gd name="T1" fmla="*/ 8 h 45"/>
                <a:gd name="T2" fmla="*/ 38 w 46"/>
                <a:gd name="T3" fmla="*/ 37 h 45"/>
                <a:gd name="T4" fmla="*/ 9 w 46"/>
                <a:gd name="T5" fmla="*/ 37 h 45"/>
                <a:gd name="T6" fmla="*/ 9 w 46"/>
                <a:gd name="T7" fmla="*/ 8 h 45"/>
                <a:gd name="T8" fmla="*/ 38 w 46"/>
                <a:gd name="T9" fmla="*/ 8 h 45"/>
              </a:gdLst>
              <a:ahLst/>
              <a:cxnLst>
                <a:cxn ang="0">
                  <a:pos x="T0" y="T1"/>
                </a:cxn>
                <a:cxn ang="0">
                  <a:pos x="T2" y="T3"/>
                </a:cxn>
                <a:cxn ang="0">
                  <a:pos x="T4" y="T5"/>
                </a:cxn>
                <a:cxn ang="0">
                  <a:pos x="T6" y="T7"/>
                </a:cxn>
                <a:cxn ang="0">
                  <a:pos x="T8" y="T9"/>
                </a:cxn>
              </a:cxnLst>
              <a:rect l="0" t="0" r="r" b="b"/>
              <a:pathLst>
                <a:path w="46" h="45">
                  <a:moveTo>
                    <a:pt x="38" y="8"/>
                  </a:moveTo>
                  <a:cubicBezTo>
                    <a:pt x="46" y="16"/>
                    <a:pt x="46" y="29"/>
                    <a:pt x="38" y="37"/>
                  </a:cubicBezTo>
                  <a:cubicBezTo>
                    <a:pt x="30" y="45"/>
                    <a:pt x="17" y="45"/>
                    <a:pt x="9" y="37"/>
                  </a:cubicBezTo>
                  <a:cubicBezTo>
                    <a:pt x="0" y="29"/>
                    <a:pt x="0" y="16"/>
                    <a:pt x="9" y="8"/>
                  </a:cubicBezTo>
                  <a:cubicBezTo>
                    <a:pt x="17" y="0"/>
                    <a:pt x="30" y="0"/>
                    <a:pt x="38" y="8"/>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7" name="Freeform 14">
              <a:extLst>
                <a:ext uri="{FF2B5EF4-FFF2-40B4-BE49-F238E27FC236}">
                  <a16:creationId xmlns:a16="http://schemas.microsoft.com/office/drawing/2014/main" id="{3D602CEB-7481-44A2-AEDE-7DE887076679}"/>
                </a:ext>
              </a:extLst>
            </p:cNvPr>
            <p:cNvSpPr>
              <a:spLocks/>
            </p:cNvSpPr>
            <p:nvPr/>
          </p:nvSpPr>
          <p:spPr bwMode="auto">
            <a:xfrm>
              <a:off x="3166223" y="5995445"/>
              <a:ext cx="31234" cy="31234"/>
            </a:xfrm>
            <a:custGeom>
              <a:avLst/>
              <a:gdLst>
                <a:gd name="T0" fmla="*/ 35 w 48"/>
                <a:gd name="T1" fmla="*/ 6 h 48"/>
                <a:gd name="T2" fmla="*/ 42 w 48"/>
                <a:gd name="T3" fmla="*/ 34 h 48"/>
                <a:gd name="T4" fmla="*/ 14 w 48"/>
                <a:gd name="T5" fmla="*/ 42 h 48"/>
                <a:gd name="T6" fmla="*/ 6 w 48"/>
                <a:gd name="T7" fmla="*/ 13 h 48"/>
                <a:gd name="T8" fmla="*/ 35 w 48"/>
                <a:gd name="T9" fmla="*/ 6 h 48"/>
              </a:gdLst>
              <a:ahLst/>
              <a:cxnLst>
                <a:cxn ang="0">
                  <a:pos x="T0" y="T1"/>
                </a:cxn>
                <a:cxn ang="0">
                  <a:pos x="T2" y="T3"/>
                </a:cxn>
                <a:cxn ang="0">
                  <a:pos x="T4" y="T5"/>
                </a:cxn>
                <a:cxn ang="0">
                  <a:pos x="T6" y="T7"/>
                </a:cxn>
                <a:cxn ang="0">
                  <a:pos x="T8" y="T9"/>
                </a:cxn>
              </a:cxnLst>
              <a:rect l="0" t="0" r="r" b="b"/>
              <a:pathLst>
                <a:path w="48" h="48">
                  <a:moveTo>
                    <a:pt x="35" y="6"/>
                  </a:moveTo>
                  <a:cubicBezTo>
                    <a:pt x="45" y="12"/>
                    <a:pt x="48" y="24"/>
                    <a:pt x="42" y="34"/>
                  </a:cubicBezTo>
                  <a:cubicBezTo>
                    <a:pt x="36" y="44"/>
                    <a:pt x="24" y="48"/>
                    <a:pt x="14" y="42"/>
                  </a:cubicBezTo>
                  <a:cubicBezTo>
                    <a:pt x="4" y="36"/>
                    <a:pt x="0" y="23"/>
                    <a:pt x="6" y="13"/>
                  </a:cubicBezTo>
                  <a:cubicBezTo>
                    <a:pt x="12" y="3"/>
                    <a:pt x="25" y="0"/>
                    <a:pt x="35" y="6"/>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8" name="Freeform 15">
              <a:extLst>
                <a:ext uri="{FF2B5EF4-FFF2-40B4-BE49-F238E27FC236}">
                  <a16:creationId xmlns:a16="http://schemas.microsoft.com/office/drawing/2014/main" id="{6E88CC0F-92CA-424A-AEC7-8E8E1FE0B076}"/>
                </a:ext>
              </a:extLst>
            </p:cNvPr>
            <p:cNvSpPr>
              <a:spLocks/>
            </p:cNvSpPr>
            <p:nvPr/>
          </p:nvSpPr>
          <p:spPr bwMode="auto">
            <a:xfrm>
              <a:off x="3148688" y="6039556"/>
              <a:ext cx="30412" cy="30138"/>
            </a:xfrm>
            <a:custGeom>
              <a:avLst/>
              <a:gdLst>
                <a:gd name="T0" fmla="*/ 29 w 47"/>
                <a:gd name="T1" fmla="*/ 3 h 46"/>
                <a:gd name="T2" fmla="*/ 44 w 47"/>
                <a:gd name="T3" fmla="*/ 28 h 46"/>
                <a:gd name="T4" fmla="*/ 18 w 47"/>
                <a:gd name="T5" fmla="*/ 43 h 46"/>
                <a:gd name="T6" fmla="*/ 3 w 47"/>
                <a:gd name="T7" fmla="*/ 17 h 46"/>
                <a:gd name="T8" fmla="*/ 29 w 47"/>
                <a:gd name="T9" fmla="*/ 3 h 46"/>
              </a:gdLst>
              <a:ahLst/>
              <a:cxnLst>
                <a:cxn ang="0">
                  <a:pos x="T0" y="T1"/>
                </a:cxn>
                <a:cxn ang="0">
                  <a:pos x="T2" y="T3"/>
                </a:cxn>
                <a:cxn ang="0">
                  <a:pos x="T4" y="T5"/>
                </a:cxn>
                <a:cxn ang="0">
                  <a:pos x="T6" y="T7"/>
                </a:cxn>
                <a:cxn ang="0">
                  <a:pos x="T8" y="T9"/>
                </a:cxn>
              </a:cxnLst>
              <a:rect l="0" t="0" r="r" b="b"/>
              <a:pathLst>
                <a:path w="47" h="46">
                  <a:moveTo>
                    <a:pt x="29" y="3"/>
                  </a:moveTo>
                  <a:cubicBezTo>
                    <a:pt x="40" y="6"/>
                    <a:pt x="47" y="17"/>
                    <a:pt x="44" y="28"/>
                  </a:cubicBezTo>
                  <a:cubicBezTo>
                    <a:pt x="41" y="39"/>
                    <a:pt x="29" y="46"/>
                    <a:pt x="18" y="43"/>
                  </a:cubicBezTo>
                  <a:cubicBezTo>
                    <a:pt x="7" y="40"/>
                    <a:pt x="0" y="28"/>
                    <a:pt x="3" y="17"/>
                  </a:cubicBezTo>
                  <a:cubicBezTo>
                    <a:pt x="6" y="6"/>
                    <a:pt x="18" y="0"/>
                    <a:pt x="29" y="3"/>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49" name="Freeform 16">
              <a:extLst>
                <a:ext uri="{FF2B5EF4-FFF2-40B4-BE49-F238E27FC236}">
                  <a16:creationId xmlns:a16="http://schemas.microsoft.com/office/drawing/2014/main" id="{E803F681-3976-4AD7-AEA7-6352C063C70C}"/>
                </a:ext>
              </a:extLst>
            </p:cNvPr>
            <p:cNvSpPr>
              <a:spLocks/>
            </p:cNvSpPr>
            <p:nvPr/>
          </p:nvSpPr>
          <p:spPr bwMode="auto">
            <a:xfrm>
              <a:off x="3496919" y="6039556"/>
              <a:ext cx="29864" cy="30138"/>
            </a:xfrm>
            <a:custGeom>
              <a:avLst/>
              <a:gdLst>
                <a:gd name="T0" fmla="*/ 18 w 46"/>
                <a:gd name="T1" fmla="*/ 3 h 46"/>
                <a:gd name="T2" fmla="*/ 43 w 46"/>
                <a:gd name="T3" fmla="*/ 17 h 46"/>
                <a:gd name="T4" fmla="*/ 29 w 46"/>
                <a:gd name="T5" fmla="*/ 43 h 46"/>
                <a:gd name="T6" fmla="*/ 3 w 46"/>
                <a:gd name="T7" fmla="*/ 28 h 46"/>
                <a:gd name="T8" fmla="*/ 18 w 46"/>
                <a:gd name="T9" fmla="*/ 3 h 46"/>
              </a:gdLst>
              <a:ahLst/>
              <a:cxnLst>
                <a:cxn ang="0">
                  <a:pos x="T0" y="T1"/>
                </a:cxn>
                <a:cxn ang="0">
                  <a:pos x="T2" y="T3"/>
                </a:cxn>
                <a:cxn ang="0">
                  <a:pos x="T4" y="T5"/>
                </a:cxn>
                <a:cxn ang="0">
                  <a:pos x="T6" y="T7"/>
                </a:cxn>
                <a:cxn ang="0">
                  <a:pos x="T8" y="T9"/>
                </a:cxn>
              </a:cxnLst>
              <a:rect l="0" t="0" r="r" b="b"/>
              <a:pathLst>
                <a:path w="46" h="46">
                  <a:moveTo>
                    <a:pt x="18" y="3"/>
                  </a:moveTo>
                  <a:cubicBezTo>
                    <a:pt x="29" y="0"/>
                    <a:pt x="40" y="6"/>
                    <a:pt x="43" y="17"/>
                  </a:cubicBezTo>
                  <a:cubicBezTo>
                    <a:pt x="46" y="28"/>
                    <a:pt x="40" y="40"/>
                    <a:pt x="29" y="43"/>
                  </a:cubicBezTo>
                  <a:cubicBezTo>
                    <a:pt x="17" y="46"/>
                    <a:pt x="6" y="39"/>
                    <a:pt x="3" y="28"/>
                  </a:cubicBezTo>
                  <a:cubicBezTo>
                    <a:pt x="0" y="17"/>
                    <a:pt x="7" y="6"/>
                    <a:pt x="18" y="3"/>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50" name="Freeform 17">
              <a:extLst>
                <a:ext uri="{FF2B5EF4-FFF2-40B4-BE49-F238E27FC236}">
                  <a16:creationId xmlns:a16="http://schemas.microsoft.com/office/drawing/2014/main" id="{186BF89B-1B77-4B87-B787-C6FACDC6E136}"/>
                </a:ext>
              </a:extLst>
            </p:cNvPr>
            <p:cNvSpPr>
              <a:spLocks/>
            </p:cNvSpPr>
            <p:nvPr/>
          </p:nvSpPr>
          <p:spPr bwMode="auto">
            <a:xfrm>
              <a:off x="3478562" y="5995445"/>
              <a:ext cx="30686" cy="31234"/>
            </a:xfrm>
            <a:custGeom>
              <a:avLst/>
              <a:gdLst>
                <a:gd name="T0" fmla="*/ 13 w 47"/>
                <a:gd name="T1" fmla="*/ 6 h 48"/>
                <a:gd name="T2" fmla="*/ 41 w 47"/>
                <a:gd name="T3" fmla="*/ 13 h 48"/>
                <a:gd name="T4" fmla="*/ 34 w 47"/>
                <a:gd name="T5" fmla="*/ 42 h 48"/>
                <a:gd name="T6" fmla="*/ 5 w 47"/>
                <a:gd name="T7" fmla="*/ 34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6" y="3"/>
                    <a:pt x="41" y="13"/>
                  </a:cubicBezTo>
                  <a:cubicBezTo>
                    <a:pt x="47" y="23"/>
                    <a:pt x="44" y="36"/>
                    <a:pt x="34" y="42"/>
                  </a:cubicBezTo>
                  <a:cubicBezTo>
                    <a:pt x="24" y="48"/>
                    <a:pt x="11" y="44"/>
                    <a:pt x="5" y="34"/>
                  </a:cubicBezTo>
                  <a:cubicBezTo>
                    <a:pt x="0" y="24"/>
                    <a:pt x="3" y="12"/>
                    <a:pt x="13" y="6"/>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51" name="Freeform 18">
              <a:extLst>
                <a:ext uri="{FF2B5EF4-FFF2-40B4-BE49-F238E27FC236}">
                  <a16:creationId xmlns:a16="http://schemas.microsoft.com/office/drawing/2014/main" id="{7303C160-0647-4939-A830-755398D11094}"/>
                </a:ext>
              </a:extLst>
            </p:cNvPr>
            <p:cNvSpPr>
              <a:spLocks/>
            </p:cNvSpPr>
            <p:nvPr/>
          </p:nvSpPr>
          <p:spPr bwMode="auto">
            <a:xfrm>
              <a:off x="3450616" y="5959005"/>
              <a:ext cx="29316" cy="29316"/>
            </a:xfrm>
            <a:custGeom>
              <a:avLst/>
              <a:gdLst>
                <a:gd name="T0" fmla="*/ 8 w 45"/>
                <a:gd name="T1" fmla="*/ 8 h 45"/>
                <a:gd name="T2" fmla="*/ 37 w 45"/>
                <a:gd name="T3" fmla="*/ 8 h 45"/>
                <a:gd name="T4" fmla="*/ 37 w 45"/>
                <a:gd name="T5" fmla="*/ 37 h 45"/>
                <a:gd name="T6" fmla="*/ 8 w 45"/>
                <a:gd name="T7" fmla="*/ 37 h 45"/>
                <a:gd name="T8" fmla="*/ 8 w 45"/>
                <a:gd name="T9" fmla="*/ 8 h 45"/>
              </a:gdLst>
              <a:ahLst/>
              <a:cxnLst>
                <a:cxn ang="0">
                  <a:pos x="T0" y="T1"/>
                </a:cxn>
                <a:cxn ang="0">
                  <a:pos x="T2" y="T3"/>
                </a:cxn>
                <a:cxn ang="0">
                  <a:pos x="T4" y="T5"/>
                </a:cxn>
                <a:cxn ang="0">
                  <a:pos x="T6" y="T7"/>
                </a:cxn>
                <a:cxn ang="0">
                  <a:pos x="T8" y="T9"/>
                </a:cxn>
              </a:cxnLst>
              <a:rect l="0" t="0" r="r" b="b"/>
              <a:pathLst>
                <a:path w="45" h="45">
                  <a:moveTo>
                    <a:pt x="8" y="8"/>
                  </a:moveTo>
                  <a:cubicBezTo>
                    <a:pt x="16" y="0"/>
                    <a:pt x="29" y="0"/>
                    <a:pt x="37" y="8"/>
                  </a:cubicBezTo>
                  <a:cubicBezTo>
                    <a:pt x="45" y="16"/>
                    <a:pt x="45" y="29"/>
                    <a:pt x="37" y="37"/>
                  </a:cubicBezTo>
                  <a:cubicBezTo>
                    <a:pt x="29" y="45"/>
                    <a:pt x="16" y="45"/>
                    <a:pt x="8" y="37"/>
                  </a:cubicBezTo>
                  <a:cubicBezTo>
                    <a:pt x="0" y="29"/>
                    <a:pt x="0" y="16"/>
                    <a:pt x="8" y="8"/>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52" name="Freeform 19">
              <a:extLst>
                <a:ext uri="{FF2B5EF4-FFF2-40B4-BE49-F238E27FC236}">
                  <a16:creationId xmlns:a16="http://schemas.microsoft.com/office/drawing/2014/main" id="{87646A00-2C15-47ED-8BE4-F56F7A72E2E6}"/>
                </a:ext>
              </a:extLst>
            </p:cNvPr>
            <p:cNvSpPr>
              <a:spLocks/>
            </p:cNvSpPr>
            <p:nvPr/>
          </p:nvSpPr>
          <p:spPr bwMode="auto">
            <a:xfrm>
              <a:off x="3276638" y="6260111"/>
              <a:ext cx="29864" cy="29864"/>
            </a:xfrm>
            <a:custGeom>
              <a:avLst/>
              <a:gdLst>
                <a:gd name="T0" fmla="*/ 2 w 46"/>
                <a:gd name="T1" fmla="*/ 18 h 46"/>
                <a:gd name="T2" fmla="*/ 28 w 46"/>
                <a:gd name="T3" fmla="*/ 3 h 46"/>
                <a:gd name="T4" fmla="*/ 43 w 46"/>
                <a:gd name="T5" fmla="*/ 29 h 46"/>
                <a:gd name="T6" fmla="*/ 17 w 46"/>
                <a:gd name="T7" fmla="*/ 43 h 46"/>
                <a:gd name="T8" fmla="*/ 2 w 46"/>
                <a:gd name="T9" fmla="*/ 18 h 46"/>
              </a:gdLst>
              <a:ahLst/>
              <a:cxnLst>
                <a:cxn ang="0">
                  <a:pos x="T0" y="T1"/>
                </a:cxn>
                <a:cxn ang="0">
                  <a:pos x="T2" y="T3"/>
                </a:cxn>
                <a:cxn ang="0">
                  <a:pos x="T4" y="T5"/>
                </a:cxn>
                <a:cxn ang="0">
                  <a:pos x="T6" y="T7"/>
                </a:cxn>
                <a:cxn ang="0">
                  <a:pos x="T8" y="T9"/>
                </a:cxn>
              </a:cxnLst>
              <a:rect l="0" t="0" r="r" b="b"/>
              <a:pathLst>
                <a:path w="46" h="46">
                  <a:moveTo>
                    <a:pt x="2" y="18"/>
                  </a:moveTo>
                  <a:cubicBezTo>
                    <a:pt x="5" y="7"/>
                    <a:pt x="17" y="0"/>
                    <a:pt x="28" y="3"/>
                  </a:cubicBezTo>
                  <a:cubicBezTo>
                    <a:pt x="39" y="6"/>
                    <a:pt x="46" y="18"/>
                    <a:pt x="43" y="29"/>
                  </a:cubicBezTo>
                  <a:cubicBezTo>
                    <a:pt x="40" y="40"/>
                    <a:pt x="28" y="46"/>
                    <a:pt x="17" y="43"/>
                  </a:cubicBezTo>
                  <a:cubicBezTo>
                    <a:pt x="6" y="40"/>
                    <a:pt x="0" y="29"/>
                    <a:pt x="2" y="18"/>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grpSp>
        <p:nvGrpSpPr>
          <p:cNvPr id="153" name="Group 4">
            <a:extLst>
              <a:ext uri="{FF2B5EF4-FFF2-40B4-BE49-F238E27FC236}">
                <a16:creationId xmlns:a16="http://schemas.microsoft.com/office/drawing/2014/main" id="{A5E14E1E-4622-4065-9717-DAFDB61BA87A}"/>
              </a:ext>
            </a:extLst>
          </p:cNvPr>
          <p:cNvGrpSpPr>
            <a:grpSpLocks noChangeAspect="1"/>
          </p:cNvGrpSpPr>
          <p:nvPr/>
        </p:nvGrpSpPr>
        <p:grpSpPr bwMode="auto">
          <a:xfrm>
            <a:off x="5909520" y="2889977"/>
            <a:ext cx="382921" cy="230104"/>
            <a:chOff x="1676" y="896"/>
            <a:chExt cx="2408" cy="1447"/>
          </a:xfrm>
          <a:solidFill>
            <a:srgbClr val="740000"/>
          </a:solidFill>
        </p:grpSpPr>
        <p:sp>
          <p:nvSpPr>
            <p:cNvPr id="154" name="Freeform 5">
              <a:extLst>
                <a:ext uri="{FF2B5EF4-FFF2-40B4-BE49-F238E27FC236}">
                  <a16:creationId xmlns:a16="http://schemas.microsoft.com/office/drawing/2014/main" id="{D9A896B1-FF95-438E-8F92-993FC38D5119}"/>
                </a:ext>
              </a:extLst>
            </p:cNvPr>
            <p:cNvSpPr>
              <a:spLocks/>
            </p:cNvSpPr>
            <p:nvPr/>
          </p:nvSpPr>
          <p:spPr bwMode="auto">
            <a:xfrm>
              <a:off x="1749" y="1688"/>
              <a:ext cx="2261" cy="655"/>
            </a:xfrm>
            <a:custGeom>
              <a:avLst/>
              <a:gdLst>
                <a:gd name="T0" fmla="*/ 563 w 954"/>
                <a:gd name="T1" fmla="*/ 0 h 276"/>
                <a:gd name="T2" fmla="*/ 518 w 954"/>
                <a:gd name="T3" fmla="*/ 32 h 276"/>
                <a:gd name="T4" fmla="*/ 477 w 954"/>
                <a:gd name="T5" fmla="*/ 44 h 276"/>
                <a:gd name="T6" fmla="*/ 436 w 954"/>
                <a:gd name="T7" fmla="*/ 32 h 276"/>
                <a:gd name="T8" fmla="*/ 391 w 954"/>
                <a:gd name="T9" fmla="*/ 0 h 276"/>
                <a:gd name="T10" fmla="*/ 294 w 954"/>
                <a:gd name="T11" fmla="*/ 68 h 276"/>
                <a:gd name="T12" fmla="*/ 0 w 954"/>
                <a:gd name="T13" fmla="*/ 276 h 276"/>
                <a:gd name="T14" fmla="*/ 954 w 954"/>
                <a:gd name="T15" fmla="*/ 276 h 276"/>
                <a:gd name="T16" fmla="*/ 754 w 954"/>
                <a:gd name="T17" fmla="*/ 134 h 276"/>
                <a:gd name="T18" fmla="*/ 563 w 954"/>
                <a:gd name="T1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276">
                  <a:moveTo>
                    <a:pt x="563" y="0"/>
                  </a:moveTo>
                  <a:cubicBezTo>
                    <a:pt x="518" y="32"/>
                    <a:pt x="518" y="32"/>
                    <a:pt x="518" y="32"/>
                  </a:cubicBezTo>
                  <a:cubicBezTo>
                    <a:pt x="507" y="40"/>
                    <a:pt x="492" y="44"/>
                    <a:pt x="477" y="44"/>
                  </a:cubicBezTo>
                  <a:cubicBezTo>
                    <a:pt x="462" y="44"/>
                    <a:pt x="447" y="40"/>
                    <a:pt x="436" y="32"/>
                  </a:cubicBezTo>
                  <a:cubicBezTo>
                    <a:pt x="391" y="0"/>
                    <a:pt x="391" y="0"/>
                    <a:pt x="391" y="0"/>
                  </a:cubicBezTo>
                  <a:cubicBezTo>
                    <a:pt x="294" y="68"/>
                    <a:pt x="294" y="68"/>
                    <a:pt x="294" y="68"/>
                  </a:cubicBezTo>
                  <a:cubicBezTo>
                    <a:pt x="0" y="276"/>
                    <a:pt x="0" y="276"/>
                    <a:pt x="0" y="276"/>
                  </a:cubicBezTo>
                  <a:cubicBezTo>
                    <a:pt x="954" y="276"/>
                    <a:pt x="954" y="276"/>
                    <a:pt x="954" y="276"/>
                  </a:cubicBezTo>
                  <a:cubicBezTo>
                    <a:pt x="754" y="134"/>
                    <a:pt x="754" y="134"/>
                    <a:pt x="754" y="134"/>
                  </a:cubicBezTo>
                  <a:lnTo>
                    <a:pt x="5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55" name="Freeform 6">
              <a:extLst>
                <a:ext uri="{FF2B5EF4-FFF2-40B4-BE49-F238E27FC236}">
                  <a16:creationId xmlns:a16="http://schemas.microsoft.com/office/drawing/2014/main" id="{279F526B-F297-40BD-B431-0B8C126D4011}"/>
                </a:ext>
              </a:extLst>
            </p:cNvPr>
            <p:cNvSpPr>
              <a:spLocks/>
            </p:cNvSpPr>
            <p:nvPr/>
          </p:nvSpPr>
          <p:spPr bwMode="auto">
            <a:xfrm>
              <a:off x="1747" y="896"/>
              <a:ext cx="2265" cy="785"/>
            </a:xfrm>
            <a:custGeom>
              <a:avLst/>
              <a:gdLst>
                <a:gd name="T0" fmla="*/ 392 w 956"/>
                <a:gd name="T1" fmla="*/ 276 h 331"/>
                <a:gd name="T2" fmla="*/ 433 w 956"/>
                <a:gd name="T3" fmla="*/ 305 h 331"/>
                <a:gd name="T4" fmla="*/ 464 w 956"/>
                <a:gd name="T5" fmla="*/ 327 h 331"/>
                <a:gd name="T6" fmla="*/ 478 w 956"/>
                <a:gd name="T7" fmla="*/ 331 h 331"/>
                <a:gd name="T8" fmla="*/ 492 w 956"/>
                <a:gd name="T9" fmla="*/ 327 h 331"/>
                <a:gd name="T10" fmla="*/ 523 w 956"/>
                <a:gd name="T11" fmla="*/ 305 h 331"/>
                <a:gd name="T12" fmla="*/ 529 w 956"/>
                <a:gd name="T13" fmla="*/ 301 h 331"/>
                <a:gd name="T14" fmla="*/ 564 w 956"/>
                <a:gd name="T15" fmla="*/ 276 h 331"/>
                <a:gd name="T16" fmla="*/ 830 w 956"/>
                <a:gd name="T17" fmla="*/ 89 h 331"/>
                <a:gd name="T18" fmla="*/ 956 w 956"/>
                <a:gd name="T19" fmla="*/ 0 h 331"/>
                <a:gd name="T20" fmla="*/ 0 w 956"/>
                <a:gd name="T21" fmla="*/ 0 h 331"/>
                <a:gd name="T22" fmla="*/ 261 w 956"/>
                <a:gd name="T23" fmla="*/ 184 h 331"/>
                <a:gd name="T24" fmla="*/ 392 w 956"/>
                <a:gd name="T25" fmla="*/ 27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6" h="331">
                  <a:moveTo>
                    <a:pt x="392" y="276"/>
                  </a:moveTo>
                  <a:cubicBezTo>
                    <a:pt x="433" y="305"/>
                    <a:pt x="433" y="305"/>
                    <a:pt x="433" y="305"/>
                  </a:cubicBezTo>
                  <a:cubicBezTo>
                    <a:pt x="464" y="327"/>
                    <a:pt x="464" y="327"/>
                    <a:pt x="464" y="327"/>
                  </a:cubicBezTo>
                  <a:cubicBezTo>
                    <a:pt x="467" y="329"/>
                    <a:pt x="472" y="331"/>
                    <a:pt x="478" y="331"/>
                  </a:cubicBezTo>
                  <a:cubicBezTo>
                    <a:pt x="483" y="331"/>
                    <a:pt x="489" y="329"/>
                    <a:pt x="492" y="327"/>
                  </a:cubicBezTo>
                  <a:cubicBezTo>
                    <a:pt x="523" y="305"/>
                    <a:pt x="523" y="305"/>
                    <a:pt x="523" y="305"/>
                  </a:cubicBezTo>
                  <a:cubicBezTo>
                    <a:pt x="529" y="301"/>
                    <a:pt x="529" y="301"/>
                    <a:pt x="529" y="301"/>
                  </a:cubicBezTo>
                  <a:cubicBezTo>
                    <a:pt x="564" y="276"/>
                    <a:pt x="564" y="276"/>
                    <a:pt x="564" y="276"/>
                  </a:cubicBezTo>
                  <a:cubicBezTo>
                    <a:pt x="830" y="89"/>
                    <a:pt x="830" y="89"/>
                    <a:pt x="830" y="89"/>
                  </a:cubicBezTo>
                  <a:cubicBezTo>
                    <a:pt x="956" y="0"/>
                    <a:pt x="956" y="0"/>
                    <a:pt x="956" y="0"/>
                  </a:cubicBezTo>
                  <a:cubicBezTo>
                    <a:pt x="0" y="0"/>
                    <a:pt x="0" y="0"/>
                    <a:pt x="0" y="0"/>
                  </a:cubicBezTo>
                  <a:cubicBezTo>
                    <a:pt x="261" y="184"/>
                    <a:pt x="261" y="184"/>
                    <a:pt x="261" y="184"/>
                  </a:cubicBezTo>
                  <a:lnTo>
                    <a:pt x="39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56" name="Freeform 7">
              <a:extLst>
                <a:ext uri="{FF2B5EF4-FFF2-40B4-BE49-F238E27FC236}">
                  <a16:creationId xmlns:a16="http://schemas.microsoft.com/office/drawing/2014/main" id="{F26FB2D4-8C5D-4F7C-816E-89990DFD58AA}"/>
                </a:ext>
              </a:extLst>
            </p:cNvPr>
            <p:cNvSpPr>
              <a:spLocks/>
            </p:cNvSpPr>
            <p:nvPr/>
          </p:nvSpPr>
          <p:spPr bwMode="auto">
            <a:xfrm>
              <a:off x="1676" y="984"/>
              <a:ext cx="903" cy="1274"/>
            </a:xfrm>
            <a:custGeom>
              <a:avLst/>
              <a:gdLst>
                <a:gd name="T0" fmla="*/ 0 w 903"/>
                <a:gd name="T1" fmla="*/ 0 h 1274"/>
                <a:gd name="T2" fmla="*/ 0 w 903"/>
                <a:gd name="T3" fmla="*/ 1274 h 1274"/>
                <a:gd name="T4" fmla="*/ 903 w 903"/>
                <a:gd name="T5" fmla="*/ 635 h 1274"/>
                <a:gd name="T6" fmla="*/ 0 w 903"/>
                <a:gd name="T7" fmla="*/ 0 h 1274"/>
              </a:gdLst>
              <a:ahLst/>
              <a:cxnLst>
                <a:cxn ang="0">
                  <a:pos x="T0" y="T1"/>
                </a:cxn>
                <a:cxn ang="0">
                  <a:pos x="T2" y="T3"/>
                </a:cxn>
                <a:cxn ang="0">
                  <a:pos x="T4" y="T5"/>
                </a:cxn>
                <a:cxn ang="0">
                  <a:pos x="T6" y="T7"/>
                </a:cxn>
              </a:cxnLst>
              <a:rect l="0" t="0" r="r" b="b"/>
              <a:pathLst>
                <a:path w="903" h="1274">
                  <a:moveTo>
                    <a:pt x="0" y="0"/>
                  </a:moveTo>
                  <a:lnTo>
                    <a:pt x="0" y="1274"/>
                  </a:lnTo>
                  <a:lnTo>
                    <a:pt x="903" y="6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57" name="Freeform 8">
              <a:extLst>
                <a:ext uri="{FF2B5EF4-FFF2-40B4-BE49-F238E27FC236}">
                  <a16:creationId xmlns:a16="http://schemas.microsoft.com/office/drawing/2014/main" id="{96B14D81-C1D6-429D-9777-59DBD4D34EF3}"/>
                </a:ext>
              </a:extLst>
            </p:cNvPr>
            <p:cNvSpPr>
              <a:spLocks/>
            </p:cNvSpPr>
            <p:nvPr/>
          </p:nvSpPr>
          <p:spPr bwMode="auto">
            <a:xfrm>
              <a:off x="3181" y="984"/>
              <a:ext cx="903" cy="1274"/>
            </a:xfrm>
            <a:custGeom>
              <a:avLst/>
              <a:gdLst>
                <a:gd name="T0" fmla="*/ 903 w 903"/>
                <a:gd name="T1" fmla="*/ 1274 h 1274"/>
                <a:gd name="T2" fmla="*/ 903 w 903"/>
                <a:gd name="T3" fmla="*/ 0 h 1274"/>
                <a:gd name="T4" fmla="*/ 0 w 903"/>
                <a:gd name="T5" fmla="*/ 635 h 1274"/>
                <a:gd name="T6" fmla="*/ 903 w 903"/>
                <a:gd name="T7" fmla="*/ 1274 h 1274"/>
              </a:gdLst>
              <a:ahLst/>
              <a:cxnLst>
                <a:cxn ang="0">
                  <a:pos x="T0" y="T1"/>
                </a:cxn>
                <a:cxn ang="0">
                  <a:pos x="T2" y="T3"/>
                </a:cxn>
                <a:cxn ang="0">
                  <a:pos x="T4" y="T5"/>
                </a:cxn>
                <a:cxn ang="0">
                  <a:pos x="T6" y="T7"/>
                </a:cxn>
              </a:cxnLst>
              <a:rect l="0" t="0" r="r" b="b"/>
              <a:pathLst>
                <a:path w="903" h="1274">
                  <a:moveTo>
                    <a:pt x="903" y="1274"/>
                  </a:moveTo>
                  <a:lnTo>
                    <a:pt x="903" y="0"/>
                  </a:lnTo>
                  <a:lnTo>
                    <a:pt x="0" y="635"/>
                  </a:lnTo>
                  <a:lnTo>
                    <a:pt x="903"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grpSp>
        <p:nvGrpSpPr>
          <p:cNvPr id="158" name="Group 11">
            <a:extLst>
              <a:ext uri="{FF2B5EF4-FFF2-40B4-BE49-F238E27FC236}">
                <a16:creationId xmlns:a16="http://schemas.microsoft.com/office/drawing/2014/main" id="{BF5479AD-7EBA-4236-9D5E-3D0ABA2A3DE7}"/>
              </a:ext>
            </a:extLst>
          </p:cNvPr>
          <p:cNvGrpSpPr>
            <a:grpSpLocks noChangeAspect="1"/>
          </p:cNvGrpSpPr>
          <p:nvPr/>
        </p:nvGrpSpPr>
        <p:grpSpPr bwMode="auto">
          <a:xfrm>
            <a:off x="5952314" y="2381598"/>
            <a:ext cx="299857" cy="306337"/>
            <a:chOff x="2352" y="2104"/>
            <a:chExt cx="694" cy="709"/>
          </a:xfrm>
          <a:solidFill>
            <a:srgbClr val="740000"/>
          </a:solidFill>
        </p:grpSpPr>
        <p:sp>
          <p:nvSpPr>
            <p:cNvPr id="159" name="Freeform 12">
              <a:extLst>
                <a:ext uri="{FF2B5EF4-FFF2-40B4-BE49-F238E27FC236}">
                  <a16:creationId xmlns:a16="http://schemas.microsoft.com/office/drawing/2014/main" id="{BEB27749-13BC-442E-A39B-3BDA03BEB761}"/>
                </a:ext>
              </a:extLst>
            </p:cNvPr>
            <p:cNvSpPr>
              <a:spLocks noEditPoints="1"/>
            </p:cNvSpPr>
            <p:nvPr/>
          </p:nvSpPr>
          <p:spPr bwMode="auto">
            <a:xfrm>
              <a:off x="2602" y="2157"/>
              <a:ext cx="444" cy="613"/>
            </a:xfrm>
            <a:custGeom>
              <a:avLst/>
              <a:gdLst>
                <a:gd name="T0" fmla="*/ 177 w 186"/>
                <a:gd name="T1" fmla="*/ 0 h 257"/>
                <a:gd name="T2" fmla="*/ 0 w 186"/>
                <a:gd name="T3" fmla="*/ 0 h 257"/>
                <a:gd name="T4" fmla="*/ 0 w 186"/>
                <a:gd name="T5" fmla="*/ 257 h 257"/>
                <a:gd name="T6" fmla="*/ 177 w 186"/>
                <a:gd name="T7" fmla="*/ 257 h 257"/>
                <a:gd name="T8" fmla="*/ 186 w 186"/>
                <a:gd name="T9" fmla="*/ 248 h 257"/>
                <a:gd name="T10" fmla="*/ 186 w 186"/>
                <a:gd name="T11" fmla="*/ 10 h 257"/>
                <a:gd name="T12" fmla="*/ 177 w 186"/>
                <a:gd name="T13" fmla="*/ 0 h 257"/>
                <a:gd name="T14" fmla="*/ 46 w 186"/>
                <a:gd name="T15" fmla="*/ 217 h 257"/>
                <a:gd name="T16" fmla="*/ 31 w 186"/>
                <a:gd name="T17" fmla="*/ 202 h 257"/>
                <a:gd name="T18" fmla="*/ 46 w 186"/>
                <a:gd name="T19" fmla="*/ 186 h 257"/>
                <a:gd name="T20" fmla="*/ 61 w 186"/>
                <a:gd name="T21" fmla="*/ 202 h 257"/>
                <a:gd name="T22" fmla="*/ 46 w 186"/>
                <a:gd name="T23" fmla="*/ 217 h 257"/>
                <a:gd name="T24" fmla="*/ 46 w 186"/>
                <a:gd name="T25" fmla="*/ 169 h 257"/>
                <a:gd name="T26" fmla="*/ 31 w 186"/>
                <a:gd name="T27" fmla="*/ 154 h 257"/>
                <a:gd name="T28" fmla="*/ 46 w 186"/>
                <a:gd name="T29" fmla="*/ 138 h 257"/>
                <a:gd name="T30" fmla="*/ 61 w 186"/>
                <a:gd name="T31" fmla="*/ 154 h 257"/>
                <a:gd name="T32" fmla="*/ 46 w 186"/>
                <a:gd name="T33" fmla="*/ 169 h 257"/>
                <a:gd name="T34" fmla="*/ 93 w 186"/>
                <a:gd name="T35" fmla="*/ 217 h 257"/>
                <a:gd name="T36" fmla="*/ 78 w 186"/>
                <a:gd name="T37" fmla="*/ 202 h 257"/>
                <a:gd name="T38" fmla="*/ 93 w 186"/>
                <a:gd name="T39" fmla="*/ 186 h 257"/>
                <a:gd name="T40" fmla="*/ 108 w 186"/>
                <a:gd name="T41" fmla="*/ 202 h 257"/>
                <a:gd name="T42" fmla="*/ 93 w 186"/>
                <a:gd name="T43" fmla="*/ 217 h 257"/>
                <a:gd name="T44" fmla="*/ 93 w 186"/>
                <a:gd name="T45" fmla="*/ 169 h 257"/>
                <a:gd name="T46" fmla="*/ 78 w 186"/>
                <a:gd name="T47" fmla="*/ 154 h 257"/>
                <a:gd name="T48" fmla="*/ 93 w 186"/>
                <a:gd name="T49" fmla="*/ 138 h 257"/>
                <a:gd name="T50" fmla="*/ 108 w 186"/>
                <a:gd name="T51" fmla="*/ 154 h 257"/>
                <a:gd name="T52" fmla="*/ 93 w 186"/>
                <a:gd name="T53" fmla="*/ 169 h 257"/>
                <a:gd name="T54" fmla="*/ 140 w 186"/>
                <a:gd name="T55" fmla="*/ 217 h 257"/>
                <a:gd name="T56" fmla="*/ 125 w 186"/>
                <a:gd name="T57" fmla="*/ 202 h 257"/>
                <a:gd name="T58" fmla="*/ 140 w 186"/>
                <a:gd name="T59" fmla="*/ 186 h 257"/>
                <a:gd name="T60" fmla="*/ 155 w 186"/>
                <a:gd name="T61" fmla="*/ 202 h 257"/>
                <a:gd name="T62" fmla="*/ 140 w 186"/>
                <a:gd name="T63" fmla="*/ 217 h 257"/>
                <a:gd name="T64" fmla="*/ 140 w 186"/>
                <a:gd name="T65" fmla="*/ 169 h 257"/>
                <a:gd name="T66" fmla="*/ 125 w 186"/>
                <a:gd name="T67" fmla="*/ 154 h 257"/>
                <a:gd name="T68" fmla="*/ 140 w 186"/>
                <a:gd name="T69" fmla="*/ 138 h 257"/>
                <a:gd name="T70" fmla="*/ 155 w 186"/>
                <a:gd name="T71" fmla="*/ 154 h 257"/>
                <a:gd name="T72" fmla="*/ 140 w 186"/>
                <a:gd name="T73" fmla="*/ 169 h 257"/>
                <a:gd name="T74" fmla="*/ 158 w 186"/>
                <a:gd name="T75" fmla="*/ 99 h 257"/>
                <a:gd name="T76" fmla="*/ 151 w 186"/>
                <a:gd name="T77" fmla="*/ 106 h 257"/>
                <a:gd name="T78" fmla="*/ 35 w 186"/>
                <a:gd name="T79" fmla="*/ 106 h 257"/>
                <a:gd name="T80" fmla="*/ 28 w 186"/>
                <a:gd name="T81" fmla="*/ 99 h 257"/>
                <a:gd name="T82" fmla="*/ 28 w 186"/>
                <a:gd name="T83" fmla="*/ 40 h 257"/>
                <a:gd name="T84" fmla="*/ 35 w 186"/>
                <a:gd name="T85" fmla="*/ 33 h 257"/>
                <a:gd name="T86" fmla="*/ 151 w 186"/>
                <a:gd name="T87" fmla="*/ 33 h 257"/>
                <a:gd name="T88" fmla="*/ 158 w 186"/>
                <a:gd name="T89" fmla="*/ 40 h 257"/>
                <a:gd name="T90" fmla="*/ 158 w 186"/>
                <a:gd name="T91" fmla="*/ 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257">
                  <a:moveTo>
                    <a:pt x="177" y="0"/>
                  </a:moveTo>
                  <a:cubicBezTo>
                    <a:pt x="0" y="0"/>
                    <a:pt x="0" y="0"/>
                    <a:pt x="0" y="0"/>
                  </a:cubicBezTo>
                  <a:cubicBezTo>
                    <a:pt x="0" y="257"/>
                    <a:pt x="0" y="257"/>
                    <a:pt x="0" y="257"/>
                  </a:cubicBezTo>
                  <a:cubicBezTo>
                    <a:pt x="177" y="257"/>
                    <a:pt x="177" y="257"/>
                    <a:pt x="177" y="257"/>
                  </a:cubicBezTo>
                  <a:cubicBezTo>
                    <a:pt x="182" y="257"/>
                    <a:pt x="186" y="253"/>
                    <a:pt x="186" y="248"/>
                  </a:cubicBezTo>
                  <a:cubicBezTo>
                    <a:pt x="186" y="10"/>
                    <a:pt x="186" y="10"/>
                    <a:pt x="186" y="10"/>
                  </a:cubicBezTo>
                  <a:cubicBezTo>
                    <a:pt x="186" y="5"/>
                    <a:pt x="182" y="0"/>
                    <a:pt x="177" y="0"/>
                  </a:cubicBezTo>
                  <a:close/>
                  <a:moveTo>
                    <a:pt x="46" y="217"/>
                  </a:moveTo>
                  <a:cubicBezTo>
                    <a:pt x="37" y="217"/>
                    <a:pt x="31" y="210"/>
                    <a:pt x="31" y="202"/>
                  </a:cubicBezTo>
                  <a:cubicBezTo>
                    <a:pt x="31" y="193"/>
                    <a:pt x="37" y="186"/>
                    <a:pt x="46" y="186"/>
                  </a:cubicBezTo>
                  <a:cubicBezTo>
                    <a:pt x="54" y="186"/>
                    <a:pt x="61" y="193"/>
                    <a:pt x="61" y="202"/>
                  </a:cubicBezTo>
                  <a:cubicBezTo>
                    <a:pt x="61" y="210"/>
                    <a:pt x="54" y="217"/>
                    <a:pt x="46" y="217"/>
                  </a:cubicBezTo>
                  <a:close/>
                  <a:moveTo>
                    <a:pt x="46" y="169"/>
                  </a:moveTo>
                  <a:cubicBezTo>
                    <a:pt x="37" y="169"/>
                    <a:pt x="31" y="162"/>
                    <a:pt x="31" y="154"/>
                  </a:cubicBezTo>
                  <a:cubicBezTo>
                    <a:pt x="31" y="145"/>
                    <a:pt x="37" y="138"/>
                    <a:pt x="46" y="138"/>
                  </a:cubicBezTo>
                  <a:cubicBezTo>
                    <a:pt x="54" y="138"/>
                    <a:pt x="61" y="145"/>
                    <a:pt x="61" y="154"/>
                  </a:cubicBezTo>
                  <a:cubicBezTo>
                    <a:pt x="61" y="162"/>
                    <a:pt x="54" y="169"/>
                    <a:pt x="46" y="169"/>
                  </a:cubicBezTo>
                  <a:close/>
                  <a:moveTo>
                    <a:pt x="93" y="217"/>
                  </a:moveTo>
                  <a:cubicBezTo>
                    <a:pt x="84" y="217"/>
                    <a:pt x="78" y="210"/>
                    <a:pt x="78" y="202"/>
                  </a:cubicBezTo>
                  <a:cubicBezTo>
                    <a:pt x="78" y="193"/>
                    <a:pt x="84" y="186"/>
                    <a:pt x="93" y="186"/>
                  </a:cubicBezTo>
                  <a:cubicBezTo>
                    <a:pt x="101" y="186"/>
                    <a:pt x="108" y="193"/>
                    <a:pt x="108" y="202"/>
                  </a:cubicBezTo>
                  <a:cubicBezTo>
                    <a:pt x="108" y="210"/>
                    <a:pt x="101" y="217"/>
                    <a:pt x="93" y="217"/>
                  </a:cubicBezTo>
                  <a:close/>
                  <a:moveTo>
                    <a:pt x="93" y="169"/>
                  </a:moveTo>
                  <a:cubicBezTo>
                    <a:pt x="84" y="169"/>
                    <a:pt x="78" y="162"/>
                    <a:pt x="78" y="154"/>
                  </a:cubicBezTo>
                  <a:cubicBezTo>
                    <a:pt x="78" y="145"/>
                    <a:pt x="84" y="138"/>
                    <a:pt x="93" y="138"/>
                  </a:cubicBezTo>
                  <a:cubicBezTo>
                    <a:pt x="101" y="138"/>
                    <a:pt x="108" y="145"/>
                    <a:pt x="108" y="154"/>
                  </a:cubicBezTo>
                  <a:cubicBezTo>
                    <a:pt x="108" y="162"/>
                    <a:pt x="101" y="169"/>
                    <a:pt x="93" y="169"/>
                  </a:cubicBezTo>
                  <a:close/>
                  <a:moveTo>
                    <a:pt x="140" y="217"/>
                  </a:moveTo>
                  <a:cubicBezTo>
                    <a:pt x="131" y="217"/>
                    <a:pt x="125" y="210"/>
                    <a:pt x="125" y="202"/>
                  </a:cubicBezTo>
                  <a:cubicBezTo>
                    <a:pt x="125" y="193"/>
                    <a:pt x="131" y="186"/>
                    <a:pt x="140" y="186"/>
                  </a:cubicBezTo>
                  <a:cubicBezTo>
                    <a:pt x="148" y="186"/>
                    <a:pt x="155" y="193"/>
                    <a:pt x="155" y="202"/>
                  </a:cubicBezTo>
                  <a:cubicBezTo>
                    <a:pt x="155" y="210"/>
                    <a:pt x="148" y="217"/>
                    <a:pt x="140" y="217"/>
                  </a:cubicBezTo>
                  <a:close/>
                  <a:moveTo>
                    <a:pt x="140" y="169"/>
                  </a:moveTo>
                  <a:cubicBezTo>
                    <a:pt x="131" y="169"/>
                    <a:pt x="125" y="162"/>
                    <a:pt x="125" y="154"/>
                  </a:cubicBezTo>
                  <a:cubicBezTo>
                    <a:pt x="125" y="145"/>
                    <a:pt x="131" y="138"/>
                    <a:pt x="140" y="138"/>
                  </a:cubicBezTo>
                  <a:cubicBezTo>
                    <a:pt x="148" y="138"/>
                    <a:pt x="155" y="145"/>
                    <a:pt x="155" y="154"/>
                  </a:cubicBezTo>
                  <a:cubicBezTo>
                    <a:pt x="155" y="162"/>
                    <a:pt x="148" y="169"/>
                    <a:pt x="140" y="169"/>
                  </a:cubicBezTo>
                  <a:close/>
                  <a:moveTo>
                    <a:pt x="158" y="99"/>
                  </a:moveTo>
                  <a:cubicBezTo>
                    <a:pt x="158" y="103"/>
                    <a:pt x="155" y="106"/>
                    <a:pt x="151" y="106"/>
                  </a:cubicBezTo>
                  <a:cubicBezTo>
                    <a:pt x="35" y="106"/>
                    <a:pt x="35" y="106"/>
                    <a:pt x="35" y="106"/>
                  </a:cubicBezTo>
                  <a:cubicBezTo>
                    <a:pt x="31" y="106"/>
                    <a:pt x="28" y="103"/>
                    <a:pt x="28" y="99"/>
                  </a:cubicBezTo>
                  <a:cubicBezTo>
                    <a:pt x="28" y="40"/>
                    <a:pt x="28" y="40"/>
                    <a:pt x="28" y="40"/>
                  </a:cubicBezTo>
                  <a:cubicBezTo>
                    <a:pt x="28" y="37"/>
                    <a:pt x="31" y="33"/>
                    <a:pt x="35" y="33"/>
                  </a:cubicBezTo>
                  <a:cubicBezTo>
                    <a:pt x="151" y="33"/>
                    <a:pt x="151" y="33"/>
                    <a:pt x="151" y="33"/>
                  </a:cubicBezTo>
                  <a:cubicBezTo>
                    <a:pt x="155" y="33"/>
                    <a:pt x="158" y="37"/>
                    <a:pt x="158" y="40"/>
                  </a:cubicBezTo>
                  <a:lnTo>
                    <a:pt x="158"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60" name="Freeform 13">
              <a:extLst>
                <a:ext uri="{FF2B5EF4-FFF2-40B4-BE49-F238E27FC236}">
                  <a16:creationId xmlns:a16="http://schemas.microsoft.com/office/drawing/2014/main" id="{DD7BAFEF-A9C9-46FA-9DFD-97C2EE36CAD6}"/>
                </a:ext>
              </a:extLst>
            </p:cNvPr>
            <p:cNvSpPr>
              <a:spLocks/>
            </p:cNvSpPr>
            <p:nvPr/>
          </p:nvSpPr>
          <p:spPr bwMode="auto">
            <a:xfrm>
              <a:off x="2352" y="2104"/>
              <a:ext cx="214" cy="709"/>
            </a:xfrm>
            <a:custGeom>
              <a:avLst/>
              <a:gdLst>
                <a:gd name="T0" fmla="*/ 64 w 90"/>
                <a:gd name="T1" fmla="*/ 0 h 297"/>
                <a:gd name="T2" fmla="*/ 27 w 90"/>
                <a:gd name="T3" fmla="*/ 0 h 297"/>
                <a:gd name="T4" fmla="*/ 0 w 90"/>
                <a:gd name="T5" fmla="*/ 27 h 297"/>
                <a:gd name="T6" fmla="*/ 0 w 90"/>
                <a:gd name="T7" fmla="*/ 270 h 297"/>
                <a:gd name="T8" fmla="*/ 27 w 90"/>
                <a:gd name="T9" fmla="*/ 297 h 297"/>
                <a:gd name="T10" fmla="*/ 64 w 90"/>
                <a:gd name="T11" fmla="*/ 297 h 297"/>
                <a:gd name="T12" fmla="*/ 90 w 90"/>
                <a:gd name="T13" fmla="*/ 270 h 297"/>
                <a:gd name="T14" fmla="*/ 90 w 90"/>
                <a:gd name="T15" fmla="*/ 27 h 297"/>
                <a:gd name="T16" fmla="*/ 64 w 90"/>
                <a:gd name="T17"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97">
                  <a:moveTo>
                    <a:pt x="64" y="0"/>
                  </a:moveTo>
                  <a:cubicBezTo>
                    <a:pt x="27" y="0"/>
                    <a:pt x="27" y="0"/>
                    <a:pt x="27" y="0"/>
                  </a:cubicBezTo>
                  <a:cubicBezTo>
                    <a:pt x="12" y="0"/>
                    <a:pt x="0" y="12"/>
                    <a:pt x="0" y="27"/>
                  </a:cubicBezTo>
                  <a:cubicBezTo>
                    <a:pt x="0" y="270"/>
                    <a:pt x="0" y="270"/>
                    <a:pt x="0" y="270"/>
                  </a:cubicBezTo>
                  <a:cubicBezTo>
                    <a:pt x="0" y="285"/>
                    <a:pt x="12" y="297"/>
                    <a:pt x="27" y="297"/>
                  </a:cubicBezTo>
                  <a:cubicBezTo>
                    <a:pt x="64" y="297"/>
                    <a:pt x="64" y="297"/>
                    <a:pt x="64" y="297"/>
                  </a:cubicBezTo>
                  <a:cubicBezTo>
                    <a:pt x="78" y="297"/>
                    <a:pt x="90" y="285"/>
                    <a:pt x="90" y="270"/>
                  </a:cubicBezTo>
                  <a:cubicBezTo>
                    <a:pt x="90" y="27"/>
                    <a:pt x="90" y="27"/>
                    <a:pt x="90" y="27"/>
                  </a:cubicBezTo>
                  <a:cubicBezTo>
                    <a:pt x="90" y="12"/>
                    <a:pt x="78"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sp>
        <p:nvSpPr>
          <p:cNvPr id="161" name="円/楕円 65">
            <a:extLst>
              <a:ext uri="{FF2B5EF4-FFF2-40B4-BE49-F238E27FC236}">
                <a16:creationId xmlns:a16="http://schemas.microsoft.com/office/drawing/2014/main" id="{4B42F2FE-09E6-40B7-AD32-9AAE09F1D8C3}"/>
              </a:ext>
            </a:extLst>
          </p:cNvPr>
          <p:cNvSpPr/>
          <p:nvPr/>
        </p:nvSpPr>
        <p:spPr bwMode="gray">
          <a:xfrm>
            <a:off x="3077075" y="268541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62" name="円/楕円 66">
            <a:extLst>
              <a:ext uri="{FF2B5EF4-FFF2-40B4-BE49-F238E27FC236}">
                <a16:creationId xmlns:a16="http://schemas.microsoft.com/office/drawing/2014/main" id="{8FAAD42D-C042-45F2-ABD0-A1125DAA91B1}"/>
              </a:ext>
            </a:extLst>
          </p:cNvPr>
          <p:cNvSpPr/>
          <p:nvPr/>
        </p:nvSpPr>
        <p:spPr bwMode="gray">
          <a:xfrm>
            <a:off x="3079045" y="268541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63" name="円/楕円 67">
            <a:extLst>
              <a:ext uri="{FF2B5EF4-FFF2-40B4-BE49-F238E27FC236}">
                <a16:creationId xmlns:a16="http://schemas.microsoft.com/office/drawing/2014/main" id="{D9BA7737-B518-4935-9354-7275AEF64909}"/>
              </a:ext>
            </a:extLst>
          </p:cNvPr>
          <p:cNvSpPr/>
          <p:nvPr/>
        </p:nvSpPr>
        <p:spPr bwMode="gray">
          <a:xfrm>
            <a:off x="3079045" y="268541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64" name="円/楕円 68">
            <a:extLst>
              <a:ext uri="{FF2B5EF4-FFF2-40B4-BE49-F238E27FC236}">
                <a16:creationId xmlns:a16="http://schemas.microsoft.com/office/drawing/2014/main" id="{E01BB690-34CC-4006-AD09-A90F047DB6FB}"/>
              </a:ext>
            </a:extLst>
          </p:cNvPr>
          <p:cNvSpPr/>
          <p:nvPr/>
        </p:nvSpPr>
        <p:spPr bwMode="gray">
          <a:xfrm>
            <a:off x="3077075" y="268541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65" name="円/楕円 69">
            <a:extLst>
              <a:ext uri="{FF2B5EF4-FFF2-40B4-BE49-F238E27FC236}">
                <a16:creationId xmlns:a16="http://schemas.microsoft.com/office/drawing/2014/main" id="{98F391F1-B3DF-4D79-9993-25AC426F0FA9}"/>
              </a:ext>
            </a:extLst>
          </p:cNvPr>
          <p:cNvSpPr/>
          <p:nvPr/>
        </p:nvSpPr>
        <p:spPr bwMode="gray">
          <a:xfrm>
            <a:off x="3077075" y="268541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66" name="円/楕円 70">
            <a:extLst>
              <a:ext uri="{FF2B5EF4-FFF2-40B4-BE49-F238E27FC236}">
                <a16:creationId xmlns:a16="http://schemas.microsoft.com/office/drawing/2014/main" id="{E382D59F-8E4D-4494-BBD0-5C1961FBF109}"/>
              </a:ext>
            </a:extLst>
          </p:cNvPr>
          <p:cNvSpPr/>
          <p:nvPr/>
        </p:nvSpPr>
        <p:spPr bwMode="gray">
          <a:xfrm>
            <a:off x="3079045" y="268541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67" name="円/楕円 71">
            <a:extLst>
              <a:ext uri="{FF2B5EF4-FFF2-40B4-BE49-F238E27FC236}">
                <a16:creationId xmlns:a16="http://schemas.microsoft.com/office/drawing/2014/main" id="{598002EB-4592-4A16-9AE1-605FF88EFA7E}"/>
              </a:ext>
            </a:extLst>
          </p:cNvPr>
          <p:cNvSpPr/>
          <p:nvPr/>
        </p:nvSpPr>
        <p:spPr bwMode="gray">
          <a:xfrm>
            <a:off x="3079045" y="268541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68" name="円/楕円 72">
            <a:extLst>
              <a:ext uri="{FF2B5EF4-FFF2-40B4-BE49-F238E27FC236}">
                <a16:creationId xmlns:a16="http://schemas.microsoft.com/office/drawing/2014/main" id="{7776A24C-17AD-48B6-A758-5CF9835C60BF}"/>
              </a:ext>
            </a:extLst>
          </p:cNvPr>
          <p:cNvSpPr/>
          <p:nvPr/>
        </p:nvSpPr>
        <p:spPr bwMode="gray">
          <a:xfrm>
            <a:off x="3077075" y="268541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69" name="円/楕円 73">
            <a:extLst>
              <a:ext uri="{FF2B5EF4-FFF2-40B4-BE49-F238E27FC236}">
                <a16:creationId xmlns:a16="http://schemas.microsoft.com/office/drawing/2014/main" id="{05553313-6CBC-41CA-84E8-DB14A2EDC62F}"/>
              </a:ext>
            </a:extLst>
          </p:cNvPr>
          <p:cNvSpPr/>
          <p:nvPr/>
        </p:nvSpPr>
        <p:spPr bwMode="gray">
          <a:xfrm>
            <a:off x="3078009" y="315849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0" name="円/楕円 74">
            <a:extLst>
              <a:ext uri="{FF2B5EF4-FFF2-40B4-BE49-F238E27FC236}">
                <a16:creationId xmlns:a16="http://schemas.microsoft.com/office/drawing/2014/main" id="{3D9745D5-2AD8-472B-93CA-20A54FA23ADA}"/>
              </a:ext>
            </a:extLst>
          </p:cNvPr>
          <p:cNvSpPr/>
          <p:nvPr/>
        </p:nvSpPr>
        <p:spPr bwMode="gray">
          <a:xfrm>
            <a:off x="3079979" y="315849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1" name="円/楕円 75">
            <a:extLst>
              <a:ext uri="{FF2B5EF4-FFF2-40B4-BE49-F238E27FC236}">
                <a16:creationId xmlns:a16="http://schemas.microsoft.com/office/drawing/2014/main" id="{8B8267D6-F91E-4B0E-B7F1-609A7340213D}"/>
              </a:ext>
            </a:extLst>
          </p:cNvPr>
          <p:cNvSpPr/>
          <p:nvPr/>
        </p:nvSpPr>
        <p:spPr bwMode="gray">
          <a:xfrm>
            <a:off x="3079979" y="315849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2" name="円/楕円 76">
            <a:extLst>
              <a:ext uri="{FF2B5EF4-FFF2-40B4-BE49-F238E27FC236}">
                <a16:creationId xmlns:a16="http://schemas.microsoft.com/office/drawing/2014/main" id="{7A16EC1B-8735-47E1-AE14-7B28DB04A69C}"/>
              </a:ext>
            </a:extLst>
          </p:cNvPr>
          <p:cNvSpPr/>
          <p:nvPr/>
        </p:nvSpPr>
        <p:spPr bwMode="gray">
          <a:xfrm>
            <a:off x="3078009" y="315849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3" name="円/楕円 77">
            <a:extLst>
              <a:ext uri="{FF2B5EF4-FFF2-40B4-BE49-F238E27FC236}">
                <a16:creationId xmlns:a16="http://schemas.microsoft.com/office/drawing/2014/main" id="{5A6946C7-8B2E-4B33-84A0-9C4BCC785FD6}"/>
              </a:ext>
            </a:extLst>
          </p:cNvPr>
          <p:cNvSpPr/>
          <p:nvPr/>
        </p:nvSpPr>
        <p:spPr bwMode="gray">
          <a:xfrm>
            <a:off x="3078009" y="315849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4" name="円/楕円 78">
            <a:extLst>
              <a:ext uri="{FF2B5EF4-FFF2-40B4-BE49-F238E27FC236}">
                <a16:creationId xmlns:a16="http://schemas.microsoft.com/office/drawing/2014/main" id="{00EA8981-53B1-42D2-A5D5-C8175FF7FC06}"/>
              </a:ext>
            </a:extLst>
          </p:cNvPr>
          <p:cNvSpPr/>
          <p:nvPr/>
        </p:nvSpPr>
        <p:spPr bwMode="gray">
          <a:xfrm>
            <a:off x="3079979" y="315849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5" name="円/楕円 79">
            <a:extLst>
              <a:ext uri="{FF2B5EF4-FFF2-40B4-BE49-F238E27FC236}">
                <a16:creationId xmlns:a16="http://schemas.microsoft.com/office/drawing/2014/main" id="{71768FE8-41F4-43DC-B49C-259078E1CA37}"/>
              </a:ext>
            </a:extLst>
          </p:cNvPr>
          <p:cNvSpPr/>
          <p:nvPr/>
        </p:nvSpPr>
        <p:spPr bwMode="gray">
          <a:xfrm>
            <a:off x="3079979" y="315849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6" name="円/楕円 80">
            <a:extLst>
              <a:ext uri="{FF2B5EF4-FFF2-40B4-BE49-F238E27FC236}">
                <a16:creationId xmlns:a16="http://schemas.microsoft.com/office/drawing/2014/main" id="{F4A976BD-45CC-4C56-9A44-B498F3D80108}"/>
              </a:ext>
            </a:extLst>
          </p:cNvPr>
          <p:cNvSpPr/>
          <p:nvPr/>
        </p:nvSpPr>
        <p:spPr bwMode="gray">
          <a:xfrm>
            <a:off x="3078009" y="315849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7" name="円/楕円 81">
            <a:extLst>
              <a:ext uri="{FF2B5EF4-FFF2-40B4-BE49-F238E27FC236}">
                <a16:creationId xmlns:a16="http://schemas.microsoft.com/office/drawing/2014/main" id="{537B9C41-70B0-411C-9FEA-C07E32193648}"/>
              </a:ext>
            </a:extLst>
          </p:cNvPr>
          <p:cNvSpPr/>
          <p:nvPr/>
        </p:nvSpPr>
        <p:spPr bwMode="gray">
          <a:xfrm>
            <a:off x="3093122"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8" name="円/楕円 82">
            <a:extLst>
              <a:ext uri="{FF2B5EF4-FFF2-40B4-BE49-F238E27FC236}">
                <a16:creationId xmlns:a16="http://schemas.microsoft.com/office/drawing/2014/main" id="{72A2045F-089E-4EED-8EDC-39C57BA9E18D}"/>
              </a:ext>
            </a:extLst>
          </p:cNvPr>
          <p:cNvSpPr/>
          <p:nvPr/>
        </p:nvSpPr>
        <p:spPr bwMode="gray">
          <a:xfrm>
            <a:off x="3093122"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79" name="円/楕円 83">
            <a:extLst>
              <a:ext uri="{FF2B5EF4-FFF2-40B4-BE49-F238E27FC236}">
                <a16:creationId xmlns:a16="http://schemas.microsoft.com/office/drawing/2014/main" id="{0F169629-639B-47CE-AA4E-C7A05165FC8C}"/>
              </a:ext>
            </a:extLst>
          </p:cNvPr>
          <p:cNvSpPr/>
          <p:nvPr/>
        </p:nvSpPr>
        <p:spPr bwMode="gray">
          <a:xfrm>
            <a:off x="3093122"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0" name="円/楕円 84">
            <a:extLst>
              <a:ext uri="{FF2B5EF4-FFF2-40B4-BE49-F238E27FC236}">
                <a16:creationId xmlns:a16="http://schemas.microsoft.com/office/drawing/2014/main" id="{B0082617-76C4-4F18-9ABC-ED2AAE6E749F}"/>
              </a:ext>
            </a:extLst>
          </p:cNvPr>
          <p:cNvSpPr/>
          <p:nvPr/>
        </p:nvSpPr>
        <p:spPr bwMode="gray">
          <a:xfrm>
            <a:off x="3093122"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1" name="円/楕円 85">
            <a:extLst>
              <a:ext uri="{FF2B5EF4-FFF2-40B4-BE49-F238E27FC236}">
                <a16:creationId xmlns:a16="http://schemas.microsoft.com/office/drawing/2014/main" id="{4DF34454-A31A-4E1D-8B35-C945F80C8EEB}"/>
              </a:ext>
            </a:extLst>
          </p:cNvPr>
          <p:cNvSpPr/>
          <p:nvPr/>
        </p:nvSpPr>
        <p:spPr bwMode="gray">
          <a:xfrm>
            <a:off x="3093122"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2" name="円/楕円 86">
            <a:extLst>
              <a:ext uri="{FF2B5EF4-FFF2-40B4-BE49-F238E27FC236}">
                <a16:creationId xmlns:a16="http://schemas.microsoft.com/office/drawing/2014/main" id="{DBE11D79-3DBF-418A-8652-1F70343512F5}"/>
              </a:ext>
            </a:extLst>
          </p:cNvPr>
          <p:cNvSpPr/>
          <p:nvPr/>
        </p:nvSpPr>
        <p:spPr bwMode="gray">
          <a:xfrm>
            <a:off x="3093122"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3" name="円/楕円 87">
            <a:extLst>
              <a:ext uri="{FF2B5EF4-FFF2-40B4-BE49-F238E27FC236}">
                <a16:creationId xmlns:a16="http://schemas.microsoft.com/office/drawing/2014/main" id="{018FC53A-A432-4859-ACEE-B3B4CC0267D2}"/>
              </a:ext>
            </a:extLst>
          </p:cNvPr>
          <p:cNvSpPr/>
          <p:nvPr/>
        </p:nvSpPr>
        <p:spPr bwMode="gray">
          <a:xfrm>
            <a:off x="3093122"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4" name="円/楕円 88">
            <a:extLst>
              <a:ext uri="{FF2B5EF4-FFF2-40B4-BE49-F238E27FC236}">
                <a16:creationId xmlns:a16="http://schemas.microsoft.com/office/drawing/2014/main" id="{89555ED6-5D7F-45D0-B6A8-D8FED827F5C2}"/>
              </a:ext>
            </a:extLst>
          </p:cNvPr>
          <p:cNvSpPr/>
          <p:nvPr/>
        </p:nvSpPr>
        <p:spPr bwMode="gray">
          <a:xfrm>
            <a:off x="3093122"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5" name="円/楕円 89">
            <a:extLst>
              <a:ext uri="{FF2B5EF4-FFF2-40B4-BE49-F238E27FC236}">
                <a16:creationId xmlns:a16="http://schemas.microsoft.com/office/drawing/2014/main" id="{D4F640A9-3306-4860-9547-44FEEF90C107}"/>
              </a:ext>
            </a:extLst>
          </p:cNvPr>
          <p:cNvSpPr/>
          <p:nvPr/>
        </p:nvSpPr>
        <p:spPr bwMode="gray">
          <a:xfrm>
            <a:off x="5617336" y="268026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6" name="円/楕円 90">
            <a:extLst>
              <a:ext uri="{FF2B5EF4-FFF2-40B4-BE49-F238E27FC236}">
                <a16:creationId xmlns:a16="http://schemas.microsoft.com/office/drawing/2014/main" id="{DDFF0C50-6B83-473A-87DE-AC6893F9FC15}"/>
              </a:ext>
            </a:extLst>
          </p:cNvPr>
          <p:cNvSpPr/>
          <p:nvPr/>
        </p:nvSpPr>
        <p:spPr bwMode="gray">
          <a:xfrm>
            <a:off x="5615366" y="268026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7" name="円/楕円 91">
            <a:extLst>
              <a:ext uri="{FF2B5EF4-FFF2-40B4-BE49-F238E27FC236}">
                <a16:creationId xmlns:a16="http://schemas.microsoft.com/office/drawing/2014/main" id="{D6894C85-A438-41CA-AAD2-A05BA6579EBF}"/>
              </a:ext>
            </a:extLst>
          </p:cNvPr>
          <p:cNvSpPr/>
          <p:nvPr/>
        </p:nvSpPr>
        <p:spPr bwMode="gray">
          <a:xfrm>
            <a:off x="5615366" y="2682629"/>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8" name="円/楕円 92">
            <a:extLst>
              <a:ext uri="{FF2B5EF4-FFF2-40B4-BE49-F238E27FC236}">
                <a16:creationId xmlns:a16="http://schemas.microsoft.com/office/drawing/2014/main" id="{1079C365-B0AE-49C4-8BE9-9C866F611CDA}"/>
              </a:ext>
            </a:extLst>
          </p:cNvPr>
          <p:cNvSpPr/>
          <p:nvPr/>
        </p:nvSpPr>
        <p:spPr bwMode="gray">
          <a:xfrm>
            <a:off x="5615366" y="2682629"/>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89" name="円/楕円 93">
            <a:extLst>
              <a:ext uri="{FF2B5EF4-FFF2-40B4-BE49-F238E27FC236}">
                <a16:creationId xmlns:a16="http://schemas.microsoft.com/office/drawing/2014/main" id="{AF0B5397-619C-44BE-9A8E-C71AA441FAB7}"/>
              </a:ext>
            </a:extLst>
          </p:cNvPr>
          <p:cNvSpPr/>
          <p:nvPr/>
        </p:nvSpPr>
        <p:spPr bwMode="gray">
          <a:xfrm>
            <a:off x="5618525" y="268026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0" name="円/楕円 94">
            <a:extLst>
              <a:ext uri="{FF2B5EF4-FFF2-40B4-BE49-F238E27FC236}">
                <a16:creationId xmlns:a16="http://schemas.microsoft.com/office/drawing/2014/main" id="{FB521233-6A28-4A36-B801-7864CFB94D67}"/>
              </a:ext>
            </a:extLst>
          </p:cNvPr>
          <p:cNvSpPr/>
          <p:nvPr/>
        </p:nvSpPr>
        <p:spPr bwMode="gray">
          <a:xfrm>
            <a:off x="5613396" y="2680265"/>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1" name="円/楕円 95">
            <a:extLst>
              <a:ext uri="{FF2B5EF4-FFF2-40B4-BE49-F238E27FC236}">
                <a16:creationId xmlns:a16="http://schemas.microsoft.com/office/drawing/2014/main" id="{6BEE08B4-F4F8-4389-A943-116A64DCCCC5}"/>
              </a:ext>
            </a:extLst>
          </p:cNvPr>
          <p:cNvSpPr/>
          <p:nvPr/>
        </p:nvSpPr>
        <p:spPr bwMode="gray">
          <a:xfrm>
            <a:off x="5606042" y="315650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2" name="円/楕円 96">
            <a:extLst>
              <a:ext uri="{FF2B5EF4-FFF2-40B4-BE49-F238E27FC236}">
                <a16:creationId xmlns:a16="http://schemas.microsoft.com/office/drawing/2014/main" id="{A0C901A2-C084-4DEB-B068-CE563E60241F}"/>
              </a:ext>
            </a:extLst>
          </p:cNvPr>
          <p:cNvSpPr/>
          <p:nvPr/>
        </p:nvSpPr>
        <p:spPr bwMode="gray">
          <a:xfrm>
            <a:off x="5604072" y="315650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3" name="円/楕円 97">
            <a:extLst>
              <a:ext uri="{FF2B5EF4-FFF2-40B4-BE49-F238E27FC236}">
                <a16:creationId xmlns:a16="http://schemas.microsoft.com/office/drawing/2014/main" id="{211E9581-DE6E-4FC5-9A0A-E2A68CDD1AF8}"/>
              </a:ext>
            </a:extLst>
          </p:cNvPr>
          <p:cNvSpPr/>
          <p:nvPr/>
        </p:nvSpPr>
        <p:spPr bwMode="gray">
          <a:xfrm>
            <a:off x="5604072" y="315886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4" name="円/楕円 98">
            <a:extLst>
              <a:ext uri="{FF2B5EF4-FFF2-40B4-BE49-F238E27FC236}">
                <a16:creationId xmlns:a16="http://schemas.microsoft.com/office/drawing/2014/main" id="{B74ECE74-EBA7-4164-B3B0-D1A6E349DA61}"/>
              </a:ext>
            </a:extLst>
          </p:cNvPr>
          <p:cNvSpPr/>
          <p:nvPr/>
        </p:nvSpPr>
        <p:spPr bwMode="gray">
          <a:xfrm>
            <a:off x="5604072" y="315886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5" name="円/楕円 99">
            <a:extLst>
              <a:ext uri="{FF2B5EF4-FFF2-40B4-BE49-F238E27FC236}">
                <a16:creationId xmlns:a16="http://schemas.microsoft.com/office/drawing/2014/main" id="{991B0AB8-5991-40B4-955A-72D941BAFE32}"/>
              </a:ext>
            </a:extLst>
          </p:cNvPr>
          <p:cNvSpPr/>
          <p:nvPr/>
        </p:nvSpPr>
        <p:spPr bwMode="gray">
          <a:xfrm>
            <a:off x="5607231" y="315650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6" name="円/楕円 100">
            <a:extLst>
              <a:ext uri="{FF2B5EF4-FFF2-40B4-BE49-F238E27FC236}">
                <a16:creationId xmlns:a16="http://schemas.microsoft.com/office/drawing/2014/main" id="{C290E686-30F6-4485-8C79-5EC42E1BAC03}"/>
              </a:ext>
            </a:extLst>
          </p:cNvPr>
          <p:cNvSpPr/>
          <p:nvPr/>
        </p:nvSpPr>
        <p:spPr bwMode="gray">
          <a:xfrm>
            <a:off x="5602102" y="315650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7" name="円/楕円 101">
            <a:extLst>
              <a:ext uri="{FF2B5EF4-FFF2-40B4-BE49-F238E27FC236}">
                <a16:creationId xmlns:a16="http://schemas.microsoft.com/office/drawing/2014/main" id="{3FF39DB0-CB4C-4C43-B836-3CFA7E65EC8A}"/>
              </a:ext>
            </a:extLst>
          </p:cNvPr>
          <p:cNvSpPr/>
          <p:nvPr/>
        </p:nvSpPr>
        <p:spPr bwMode="gray">
          <a:xfrm>
            <a:off x="5633107"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8" name="円/楕円 102">
            <a:extLst>
              <a:ext uri="{FF2B5EF4-FFF2-40B4-BE49-F238E27FC236}">
                <a16:creationId xmlns:a16="http://schemas.microsoft.com/office/drawing/2014/main" id="{615F655F-98EE-4B2F-8711-3109AA8B05CA}"/>
              </a:ext>
            </a:extLst>
          </p:cNvPr>
          <p:cNvSpPr/>
          <p:nvPr/>
        </p:nvSpPr>
        <p:spPr bwMode="gray">
          <a:xfrm>
            <a:off x="5631137"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99" name="円/楕円 103">
            <a:extLst>
              <a:ext uri="{FF2B5EF4-FFF2-40B4-BE49-F238E27FC236}">
                <a16:creationId xmlns:a16="http://schemas.microsoft.com/office/drawing/2014/main" id="{5CD7DE0F-F83F-4A60-8DBC-DC8D5C795761}"/>
              </a:ext>
            </a:extLst>
          </p:cNvPr>
          <p:cNvSpPr/>
          <p:nvPr/>
        </p:nvSpPr>
        <p:spPr bwMode="gray">
          <a:xfrm>
            <a:off x="5631137" y="362224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00" name="円/楕円 104">
            <a:extLst>
              <a:ext uri="{FF2B5EF4-FFF2-40B4-BE49-F238E27FC236}">
                <a16:creationId xmlns:a16="http://schemas.microsoft.com/office/drawing/2014/main" id="{F0DC52D0-C4A1-4314-BF8E-B32F2736D889}"/>
              </a:ext>
            </a:extLst>
          </p:cNvPr>
          <p:cNvSpPr/>
          <p:nvPr/>
        </p:nvSpPr>
        <p:spPr bwMode="gray">
          <a:xfrm>
            <a:off x="5631137" y="3622246"/>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01" name="円/楕円 105">
            <a:extLst>
              <a:ext uri="{FF2B5EF4-FFF2-40B4-BE49-F238E27FC236}">
                <a16:creationId xmlns:a16="http://schemas.microsoft.com/office/drawing/2014/main" id="{5615B4AF-7EFE-4585-83CF-DF51B8F30C13}"/>
              </a:ext>
            </a:extLst>
          </p:cNvPr>
          <p:cNvSpPr/>
          <p:nvPr/>
        </p:nvSpPr>
        <p:spPr bwMode="gray">
          <a:xfrm>
            <a:off x="5634296"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02" name="円/楕円 106">
            <a:extLst>
              <a:ext uri="{FF2B5EF4-FFF2-40B4-BE49-F238E27FC236}">
                <a16:creationId xmlns:a16="http://schemas.microsoft.com/office/drawing/2014/main" id="{0C10852C-BA15-48C9-B52D-DF79F8F0373F}"/>
              </a:ext>
            </a:extLst>
          </p:cNvPr>
          <p:cNvSpPr/>
          <p:nvPr/>
        </p:nvSpPr>
        <p:spPr bwMode="gray">
          <a:xfrm>
            <a:off x="5629167" y="3619882"/>
            <a:ext cx="76584" cy="76584"/>
          </a:xfrm>
          <a:prstGeom prst="ellipse">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63" presetClass="path" presetSubtype="0" accel="50000" decel="50000" fill="hold" grpId="0" nodeType="withEffect">
                                  <p:stCondLst>
                                    <p:cond delay="0"/>
                                  </p:stCondLst>
                                  <p:childTnLst>
                                    <p:animMotion origin="layout" path="M -6.25E-7 1.48148E-6 L 0.26758 1.48148E-6 " pathEditMode="relative" rAng="0" ptsTypes="AA">
                                      <p:cBhvr>
                                        <p:cTn id="9" dur="2000" fill="hold"/>
                                        <p:tgtEl>
                                          <p:spTgt spid="161"/>
                                        </p:tgtEl>
                                        <p:attrNameLst>
                                          <p:attrName>ppt_x</p:attrName>
                                          <p:attrName>ppt_y</p:attrName>
                                        </p:attrNameLst>
                                      </p:cBhvr>
                                      <p:rCtr x="13379" y="0"/>
                                    </p:animMotion>
                                  </p:childTnLst>
                                </p:cTn>
                              </p:par>
                              <p:par>
                                <p:cTn id="10" presetID="10" presetClass="exit" presetSubtype="0" fill="hold" grpId="2" nodeType="withEffect">
                                  <p:stCondLst>
                                    <p:cond delay="1400"/>
                                  </p:stCondLst>
                                  <p:childTnLst>
                                    <p:animEffect transition="out" filter="fade">
                                      <p:cBhvr>
                                        <p:cTn id="11" dur="700"/>
                                        <p:tgtEl>
                                          <p:spTgt spid="161"/>
                                        </p:tgtEl>
                                      </p:cBhvr>
                                    </p:animEffect>
                                    <p:set>
                                      <p:cBhvr>
                                        <p:cTn id="12" dur="1" fill="hold">
                                          <p:stCondLst>
                                            <p:cond delay="699"/>
                                          </p:stCondLst>
                                        </p:cTn>
                                        <p:tgtEl>
                                          <p:spTgt spid="161"/>
                                        </p:tgtEl>
                                        <p:attrNameLst>
                                          <p:attrName>style.visibility</p:attrName>
                                        </p:attrNameLst>
                                      </p:cBhvr>
                                      <p:to>
                                        <p:strVal val="hidden"/>
                                      </p:to>
                                    </p:set>
                                  </p:childTnLst>
                                </p:cTn>
                              </p:par>
                              <p:par>
                                <p:cTn id="13" presetID="10" presetClass="entr" presetSubtype="0" fill="hold" grpId="1" nodeType="withEffect">
                                  <p:stCondLst>
                                    <p:cond delay="20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par>
                                <p:cTn id="16" presetID="63" presetClass="path" presetSubtype="0" accel="50000" decel="50000" fill="hold" grpId="0" nodeType="withEffect">
                                  <p:stCondLst>
                                    <p:cond delay="200"/>
                                  </p:stCondLst>
                                  <p:childTnLst>
                                    <p:animMotion origin="layout" path="M 2.36111E-6 1.48148E-6 L 0.26758 1.48148E-6 " pathEditMode="relative" rAng="0" ptsTypes="AA">
                                      <p:cBhvr>
                                        <p:cTn id="17" dur="2000" fill="hold"/>
                                        <p:tgtEl>
                                          <p:spTgt spid="162"/>
                                        </p:tgtEl>
                                        <p:attrNameLst>
                                          <p:attrName>ppt_x</p:attrName>
                                          <p:attrName>ppt_y</p:attrName>
                                        </p:attrNameLst>
                                      </p:cBhvr>
                                      <p:rCtr x="13379" y="0"/>
                                    </p:animMotion>
                                  </p:childTnLst>
                                </p:cTn>
                              </p:par>
                              <p:par>
                                <p:cTn id="18" presetID="10" presetClass="exit" presetSubtype="0" fill="hold" grpId="2" nodeType="withEffect">
                                  <p:stCondLst>
                                    <p:cond delay="1500"/>
                                  </p:stCondLst>
                                  <p:childTnLst>
                                    <p:animEffect transition="out" filter="fade">
                                      <p:cBhvr>
                                        <p:cTn id="19" dur="700"/>
                                        <p:tgtEl>
                                          <p:spTgt spid="162"/>
                                        </p:tgtEl>
                                      </p:cBhvr>
                                    </p:animEffect>
                                    <p:set>
                                      <p:cBhvr>
                                        <p:cTn id="20" dur="1" fill="hold">
                                          <p:stCondLst>
                                            <p:cond delay="699"/>
                                          </p:stCondLst>
                                        </p:cTn>
                                        <p:tgtEl>
                                          <p:spTgt spid="162"/>
                                        </p:tgtEl>
                                        <p:attrNameLst>
                                          <p:attrName>style.visibility</p:attrName>
                                        </p:attrNameLst>
                                      </p:cBhvr>
                                      <p:to>
                                        <p:strVal val="hidden"/>
                                      </p:to>
                                    </p:set>
                                  </p:childTnLst>
                                </p:cTn>
                              </p:par>
                              <p:par>
                                <p:cTn id="21" presetID="10" presetClass="entr" presetSubtype="0" fill="hold" grpId="1" nodeType="withEffect">
                                  <p:stCondLst>
                                    <p:cond delay="400"/>
                                  </p:stCondLst>
                                  <p:childTnLst>
                                    <p:set>
                                      <p:cBhvr>
                                        <p:cTn id="22" dur="1" fill="hold">
                                          <p:stCondLst>
                                            <p:cond delay="0"/>
                                          </p:stCondLst>
                                        </p:cTn>
                                        <p:tgtEl>
                                          <p:spTgt spid="163"/>
                                        </p:tgtEl>
                                        <p:attrNameLst>
                                          <p:attrName>style.visibility</p:attrName>
                                        </p:attrNameLst>
                                      </p:cBhvr>
                                      <p:to>
                                        <p:strVal val="visible"/>
                                      </p:to>
                                    </p:set>
                                    <p:animEffect transition="in" filter="fade">
                                      <p:cBhvr>
                                        <p:cTn id="23" dur="500"/>
                                        <p:tgtEl>
                                          <p:spTgt spid="163"/>
                                        </p:tgtEl>
                                      </p:cBhvr>
                                    </p:animEffect>
                                  </p:childTnLst>
                                </p:cTn>
                              </p:par>
                              <p:par>
                                <p:cTn id="24" presetID="63" presetClass="path" presetSubtype="0" accel="50000" decel="50000" fill="hold" grpId="0" nodeType="withEffect">
                                  <p:stCondLst>
                                    <p:cond delay="600"/>
                                  </p:stCondLst>
                                  <p:childTnLst>
                                    <p:animMotion origin="layout" path="M 2.36111E-6 1.48148E-6 L 0.26758 1.48148E-6 " pathEditMode="relative" rAng="0" ptsTypes="AA">
                                      <p:cBhvr>
                                        <p:cTn id="25" dur="2000" fill="hold"/>
                                        <p:tgtEl>
                                          <p:spTgt spid="163"/>
                                        </p:tgtEl>
                                        <p:attrNameLst>
                                          <p:attrName>ppt_x</p:attrName>
                                          <p:attrName>ppt_y</p:attrName>
                                        </p:attrNameLst>
                                      </p:cBhvr>
                                      <p:rCtr x="13379" y="0"/>
                                    </p:animMotion>
                                  </p:childTnLst>
                                </p:cTn>
                              </p:par>
                              <p:par>
                                <p:cTn id="26" presetID="10" presetClass="exit" presetSubtype="0" fill="hold" grpId="2" nodeType="withEffect">
                                  <p:stCondLst>
                                    <p:cond delay="1900"/>
                                  </p:stCondLst>
                                  <p:childTnLst>
                                    <p:animEffect transition="out" filter="fade">
                                      <p:cBhvr>
                                        <p:cTn id="27" dur="700"/>
                                        <p:tgtEl>
                                          <p:spTgt spid="163"/>
                                        </p:tgtEl>
                                      </p:cBhvr>
                                    </p:animEffect>
                                    <p:set>
                                      <p:cBhvr>
                                        <p:cTn id="28" dur="1" fill="hold">
                                          <p:stCondLst>
                                            <p:cond delay="699"/>
                                          </p:stCondLst>
                                        </p:cTn>
                                        <p:tgtEl>
                                          <p:spTgt spid="163"/>
                                        </p:tgtEl>
                                        <p:attrNameLst>
                                          <p:attrName>style.visibility</p:attrName>
                                        </p:attrNameLst>
                                      </p:cBhvr>
                                      <p:to>
                                        <p:strVal val="hidden"/>
                                      </p:to>
                                    </p:set>
                                  </p:childTnLst>
                                </p:cTn>
                              </p:par>
                              <p:par>
                                <p:cTn id="29" presetID="10" presetClass="entr" presetSubtype="0" fill="hold" grpId="1" nodeType="withEffect">
                                  <p:stCondLst>
                                    <p:cond delay="800"/>
                                  </p:stCondLst>
                                  <p:childTnLst>
                                    <p:set>
                                      <p:cBhvr>
                                        <p:cTn id="30" dur="1" fill="hold">
                                          <p:stCondLst>
                                            <p:cond delay="0"/>
                                          </p:stCondLst>
                                        </p:cTn>
                                        <p:tgtEl>
                                          <p:spTgt spid="164"/>
                                        </p:tgtEl>
                                        <p:attrNameLst>
                                          <p:attrName>style.visibility</p:attrName>
                                        </p:attrNameLst>
                                      </p:cBhvr>
                                      <p:to>
                                        <p:strVal val="visible"/>
                                      </p:to>
                                    </p:set>
                                    <p:animEffect transition="in" filter="fade">
                                      <p:cBhvr>
                                        <p:cTn id="31" dur="500"/>
                                        <p:tgtEl>
                                          <p:spTgt spid="164"/>
                                        </p:tgtEl>
                                      </p:cBhvr>
                                    </p:animEffect>
                                  </p:childTnLst>
                                </p:cTn>
                              </p:par>
                              <p:par>
                                <p:cTn id="32" presetID="63" presetClass="path" presetSubtype="0" accel="50000" decel="50000" fill="hold" grpId="0" nodeType="withEffect">
                                  <p:stCondLst>
                                    <p:cond delay="900"/>
                                  </p:stCondLst>
                                  <p:childTnLst>
                                    <p:animMotion origin="layout" path="M -6.25E-7 1.48148E-6 L 0.26758 1.48148E-6 " pathEditMode="relative" rAng="0" ptsTypes="AA">
                                      <p:cBhvr>
                                        <p:cTn id="33" dur="2000" fill="hold"/>
                                        <p:tgtEl>
                                          <p:spTgt spid="164"/>
                                        </p:tgtEl>
                                        <p:attrNameLst>
                                          <p:attrName>ppt_x</p:attrName>
                                          <p:attrName>ppt_y</p:attrName>
                                        </p:attrNameLst>
                                      </p:cBhvr>
                                      <p:rCtr x="13379" y="0"/>
                                    </p:animMotion>
                                  </p:childTnLst>
                                </p:cTn>
                              </p:par>
                              <p:par>
                                <p:cTn id="34" presetID="10" presetClass="exit" presetSubtype="0" fill="hold" grpId="2" nodeType="withEffect">
                                  <p:stCondLst>
                                    <p:cond delay="2300"/>
                                  </p:stCondLst>
                                  <p:childTnLst>
                                    <p:animEffect transition="out" filter="fade">
                                      <p:cBhvr>
                                        <p:cTn id="35" dur="600"/>
                                        <p:tgtEl>
                                          <p:spTgt spid="164"/>
                                        </p:tgtEl>
                                      </p:cBhvr>
                                    </p:animEffect>
                                    <p:set>
                                      <p:cBhvr>
                                        <p:cTn id="36" dur="1" fill="hold">
                                          <p:stCondLst>
                                            <p:cond delay="599"/>
                                          </p:stCondLst>
                                        </p:cTn>
                                        <p:tgtEl>
                                          <p:spTgt spid="164"/>
                                        </p:tgtEl>
                                        <p:attrNameLst>
                                          <p:attrName>style.visibility</p:attrName>
                                        </p:attrNameLst>
                                      </p:cBhvr>
                                      <p:to>
                                        <p:strVal val="hidden"/>
                                      </p:to>
                                    </p:set>
                                  </p:childTnLst>
                                </p:cTn>
                              </p:par>
                              <p:par>
                                <p:cTn id="37" presetID="10" presetClass="entr" presetSubtype="0" fill="hold" grpId="1" nodeType="withEffect">
                                  <p:stCondLst>
                                    <p:cond delay="900"/>
                                  </p:stCondLst>
                                  <p:childTnLst>
                                    <p:set>
                                      <p:cBhvr>
                                        <p:cTn id="38" dur="1" fill="hold">
                                          <p:stCondLst>
                                            <p:cond delay="0"/>
                                          </p:stCondLst>
                                        </p:cTn>
                                        <p:tgtEl>
                                          <p:spTgt spid="165"/>
                                        </p:tgtEl>
                                        <p:attrNameLst>
                                          <p:attrName>style.visibility</p:attrName>
                                        </p:attrNameLst>
                                      </p:cBhvr>
                                      <p:to>
                                        <p:strVal val="visible"/>
                                      </p:to>
                                    </p:set>
                                    <p:animEffect transition="in" filter="fade">
                                      <p:cBhvr>
                                        <p:cTn id="39" dur="500"/>
                                        <p:tgtEl>
                                          <p:spTgt spid="165"/>
                                        </p:tgtEl>
                                      </p:cBhvr>
                                    </p:animEffect>
                                  </p:childTnLst>
                                </p:cTn>
                              </p:par>
                              <p:par>
                                <p:cTn id="40" presetID="63" presetClass="path" presetSubtype="0" accel="50000" decel="50000" fill="hold" grpId="0" nodeType="withEffect">
                                  <p:stCondLst>
                                    <p:cond delay="1100"/>
                                  </p:stCondLst>
                                  <p:childTnLst>
                                    <p:animMotion origin="layout" path="M -6.25E-7 1.48148E-6 L 0.26758 1.48148E-6 " pathEditMode="relative" rAng="0" ptsTypes="AA">
                                      <p:cBhvr>
                                        <p:cTn id="41" dur="2000" fill="hold"/>
                                        <p:tgtEl>
                                          <p:spTgt spid="165"/>
                                        </p:tgtEl>
                                        <p:attrNameLst>
                                          <p:attrName>ppt_x</p:attrName>
                                          <p:attrName>ppt_y</p:attrName>
                                        </p:attrNameLst>
                                      </p:cBhvr>
                                      <p:rCtr x="13379" y="0"/>
                                    </p:animMotion>
                                  </p:childTnLst>
                                </p:cTn>
                              </p:par>
                              <p:par>
                                <p:cTn id="42" presetID="10" presetClass="exit" presetSubtype="0" fill="hold" grpId="2" nodeType="withEffect">
                                  <p:stCondLst>
                                    <p:cond delay="2500"/>
                                  </p:stCondLst>
                                  <p:childTnLst>
                                    <p:animEffect transition="out" filter="fade">
                                      <p:cBhvr>
                                        <p:cTn id="43" dur="700"/>
                                        <p:tgtEl>
                                          <p:spTgt spid="165"/>
                                        </p:tgtEl>
                                      </p:cBhvr>
                                    </p:animEffect>
                                    <p:set>
                                      <p:cBhvr>
                                        <p:cTn id="44" dur="1" fill="hold">
                                          <p:stCondLst>
                                            <p:cond delay="699"/>
                                          </p:stCondLst>
                                        </p:cTn>
                                        <p:tgtEl>
                                          <p:spTgt spid="165"/>
                                        </p:tgtEl>
                                        <p:attrNameLst>
                                          <p:attrName>style.visibility</p:attrName>
                                        </p:attrNameLst>
                                      </p:cBhvr>
                                      <p:to>
                                        <p:strVal val="hidden"/>
                                      </p:to>
                                    </p:set>
                                  </p:childTnLst>
                                </p:cTn>
                              </p:par>
                              <p:par>
                                <p:cTn id="45" presetID="10" presetClass="entr" presetSubtype="0" fill="hold" grpId="1" nodeType="withEffect">
                                  <p:stCondLst>
                                    <p:cond delay="10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accel="50000" decel="50000" fill="hold" grpId="0" nodeType="withEffect">
                                  <p:stCondLst>
                                    <p:cond delay="1400"/>
                                  </p:stCondLst>
                                  <p:childTnLst>
                                    <p:animMotion origin="layout" path="M 2.36111E-6 1.48148E-6 L 0.26758 1.48148E-6 " pathEditMode="relative" rAng="0" ptsTypes="AA">
                                      <p:cBhvr>
                                        <p:cTn id="49" dur="2000" fill="hold"/>
                                        <p:tgtEl>
                                          <p:spTgt spid="166"/>
                                        </p:tgtEl>
                                        <p:attrNameLst>
                                          <p:attrName>ppt_x</p:attrName>
                                          <p:attrName>ppt_y</p:attrName>
                                        </p:attrNameLst>
                                      </p:cBhvr>
                                      <p:rCtr x="13379" y="0"/>
                                    </p:animMotion>
                                  </p:childTnLst>
                                </p:cTn>
                              </p:par>
                              <p:par>
                                <p:cTn id="50" presetID="10" presetClass="exit" presetSubtype="0" fill="hold" grpId="2" nodeType="withEffect">
                                  <p:stCondLst>
                                    <p:cond delay="2800"/>
                                  </p:stCondLst>
                                  <p:childTnLst>
                                    <p:animEffect transition="out" filter="fade">
                                      <p:cBhvr>
                                        <p:cTn id="51" dur="700"/>
                                        <p:tgtEl>
                                          <p:spTgt spid="166"/>
                                        </p:tgtEl>
                                      </p:cBhvr>
                                    </p:animEffect>
                                    <p:set>
                                      <p:cBhvr>
                                        <p:cTn id="52" dur="1" fill="hold">
                                          <p:stCondLst>
                                            <p:cond delay="699"/>
                                          </p:stCondLst>
                                        </p:cTn>
                                        <p:tgtEl>
                                          <p:spTgt spid="166"/>
                                        </p:tgtEl>
                                        <p:attrNameLst>
                                          <p:attrName>style.visibility</p:attrName>
                                        </p:attrNameLst>
                                      </p:cBhvr>
                                      <p:to>
                                        <p:strVal val="hidden"/>
                                      </p:to>
                                    </p:set>
                                  </p:childTnLst>
                                </p:cTn>
                              </p:par>
                              <p:par>
                                <p:cTn id="53" presetID="10" presetClass="entr" presetSubtype="0" fill="hold" grpId="1" nodeType="withEffect">
                                  <p:stCondLst>
                                    <p:cond delay="1500"/>
                                  </p:stCondLst>
                                  <p:childTnLst>
                                    <p:set>
                                      <p:cBhvr>
                                        <p:cTn id="54" dur="1" fill="hold">
                                          <p:stCondLst>
                                            <p:cond delay="0"/>
                                          </p:stCondLst>
                                        </p:cTn>
                                        <p:tgtEl>
                                          <p:spTgt spid="167"/>
                                        </p:tgtEl>
                                        <p:attrNameLst>
                                          <p:attrName>style.visibility</p:attrName>
                                        </p:attrNameLst>
                                      </p:cBhvr>
                                      <p:to>
                                        <p:strVal val="visible"/>
                                      </p:to>
                                    </p:set>
                                    <p:animEffect transition="in" filter="fade">
                                      <p:cBhvr>
                                        <p:cTn id="55" dur="500"/>
                                        <p:tgtEl>
                                          <p:spTgt spid="167"/>
                                        </p:tgtEl>
                                      </p:cBhvr>
                                    </p:animEffect>
                                  </p:childTnLst>
                                </p:cTn>
                              </p:par>
                              <p:par>
                                <p:cTn id="56" presetID="63" presetClass="path" presetSubtype="0" accel="50000" decel="50000" fill="hold" grpId="0" nodeType="withEffect">
                                  <p:stCondLst>
                                    <p:cond delay="1700"/>
                                  </p:stCondLst>
                                  <p:childTnLst>
                                    <p:animMotion origin="layout" path="M 2.36111E-6 1.48148E-6 L 0.26758 1.48148E-6 " pathEditMode="relative" rAng="0" ptsTypes="AA">
                                      <p:cBhvr>
                                        <p:cTn id="57" dur="2000" fill="hold"/>
                                        <p:tgtEl>
                                          <p:spTgt spid="167"/>
                                        </p:tgtEl>
                                        <p:attrNameLst>
                                          <p:attrName>ppt_x</p:attrName>
                                          <p:attrName>ppt_y</p:attrName>
                                        </p:attrNameLst>
                                      </p:cBhvr>
                                      <p:rCtr x="13379" y="0"/>
                                    </p:animMotion>
                                  </p:childTnLst>
                                </p:cTn>
                              </p:par>
                              <p:par>
                                <p:cTn id="58" presetID="10" presetClass="exit" presetSubtype="0" fill="hold" grpId="2" nodeType="withEffect">
                                  <p:stCondLst>
                                    <p:cond delay="3200"/>
                                  </p:stCondLst>
                                  <p:childTnLst>
                                    <p:animEffect transition="out" filter="fade">
                                      <p:cBhvr>
                                        <p:cTn id="59" dur="700"/>
                                        <p:tgtEl>
                                          <p:spTgt spid="167"/>
                                        </p:tgtEl>
                                      </p:cBhvr>
                                    </p:animEffect>
                                    <p:set>
                                      <p:cBhvr>
                                        <p:cTn id="60" dur="1" fill="hold">
                                          <p:stCondLst>
                                            <p:cond delay="699"/>
                                          </p:stCondLst>
                                        </p:cTn>
                                        <p:tgtEl>
                                          <p:spTgt spid="167"/>
                                        </p:tgtEl>
                                        <p:attrNameLst>
                                          <p:attrName>style.visibility</p:attrName>
                                        </p:attrNameLst>
                                      </p:cBhvr>
                                      <p:to>
                                        <p:strVal val="hidden"/>
                                      </p:to>
                                    </p:set>
                                  </p:childTnLst>
                                </p:cTn>
                              </p:par>
                              <p:par>
                                <p:cTn id="61" presetID="10" presetClass="entr" presetSubtype="0" fill="hold" grpId="1" nodeType="withEffect">
                                  <p:stCondLst>
                                    <p:cond delay="1700"/>
                                  </p:stCondLst>
                                  <p:childTnLst>
                                    <p:set>
                                      <p:cBhvr>
                                        <p:cTn id="62" dur="1" fill="hold">
                                          <p:stCondLst>
                                            <p:cond delay="0"/>
                                          </p:stCondLst>
                                        </p:cTn>
                                        <p:tgtEl>
                                          <p:spTgt spid="168"/>
                                        </p:tgtEl>
                                        <p:attrNameLst>
                                          <p:attrName>style.visibility</p:attrName>
                                        </p:attrNameLst>
                                      </p:cBhvr>
                                      <p:to>
                                        <p:strVal val="visible"/>
                                      </p:to>
                                    </p:set>
                                    <p:animEffect transition="in" filter="fade">
                                      <p:cBhvr>
                                        <p:cTn id="63" dur="500"/>
                                        <p:tgtEl>
                                          <p:spTgt spid="168"/>
                                        </p:tgtEl>
                                      </p:cBhvr>
                                    </p:animEffect>
                                  </p:childTnLst>
                                </p:cTn>
                              </p:par>
                              <p:par>
                                <p:cTn id="64" presetID="63" presetClass="path" presetSubtype="0" accel="50000" decel="50000" fill="hold" grpId="0" nodeType="withEffect">
                                  <p:stCondLst>
                                    <p:cond delay="2000"/>
                                  </p:stCondLst>
                                  <p:childTnLst>
                                    <p:animMotion origin="layout" path="M -6.25E-7 1.48148E-6 L 0.34614 -0.00019 " pathEditMode="relative" rAng="0" ptsTypes="AA">
                                      <p:cBhvr>
                                        <p:cTn id="65" dur="2000" fill="hold"/>
                                        <p:tgtEl>
                                          <p:spTgt spid="168"/>
                                        </p:tgtEl>
                                        <p:attrNameLst>
                                          <p:attrName>ppt_x</p:attrName>
                                          <p:attrName>ppt_y</p:attrName>
                                        </p:attrNameLst>
                                      </p:cBhvr>
                                      <p:rCtr x="17307" y="-19"/>
                                    </p:animMotion>
                                  </p:childTnLst>
                                </p:cTn>
                              </p:par>
                              <p:par>
                                <p:cTn id="66" presetID="10" presetClass="exit" presetSubtype="0" fill="hold" grpId="2" nodeType="withEffect">
                                  <p:stCondLst>
                                    <p:cond delay="3600"/>
                                  </p:stCondLst>
                                  <p:childTnLst>
                                    <p:animEffect transition="out" filter="fade">
                                      <p:cBhvr>
                                        <p:cTn id="67" dur="600"/>
                                        <p:tgtEl>
                                          <p:spTgt spid="168"/>
                                        </p:tgtEl>
                                      </p:cBhvr>
                                    </p:animEffect>
                                    <p:set>
                                      <p:cBhvr>
                                        <p:cTn id="68" dur="1" fill="hold">
                                          <p:stCondLst>
                                            <p:cond delay="599"/>
                                          </p:stCondLst>
                                        </p:cTn>
                                        <p:tgtEl>
                                          <p:spTgt spid="168"/>
                                        </p:tgtEl>
                                        <p:attrNameLst>
                                          <p:attrName>style.visibility</p:attrName>
                                        </p:attrNameLst>
                                      </p:cBhvr>
                                      <p:to>
                                        <p:strVal val="hidden"/>
                                      </p:to>
                                    </p:set>
                                  </p:childTnLst>
                                </p:cTn>
                              </p:par>
                              <p:par>
                                <p:cTn id="69" presetID="10" presetClass="entr" presetSubtype="0" fill="hold" grpId="1" nodeType="withEffect">
                                  <p:stCondLst>
                                    <p:cond delay="0"/>
                                  </p:stCondLst>
                                  <p:childTnLst>
                                    <p:set>
                                      <p:cBhvr>
                                        <p:cTn id="70" dur="1" fill="hold">
                                          <p:stCondLst>
                                            <p:cond delay="0"/>
                                          </p:stCondLst>
                                        </p:cTn>
                                        <p:tgtEl>
                                          <p:spTgt spid="169"/>
                                        </p:tgtEl>
                                        <p:attrNameLst>
                                          <p:attrName>style.visibility</p:attrName>
                                        </p:attrNameLst>
                                      </p:cBhvr>
                                      <p:to>
                                        <p:strVal val="visible"/>
                                      </p:to>
                                    </p:set>
                                    <p:animEffect transition="in" filter="fade">
                                      <p:cBhvr>
                                        <p:cTn id="71" dur="500"/>
                                        <p:tgtEl>
                                          <p:spTgt spid="169"/>
                                        </p:tgtEl>
                                      </p:cBhvr>
                                    </p:animEffect>
                                  </p:childTnLst>
                                </p:cTn>
                              </p:par>
                              <p:par>
                                <p:cTn id="72" presetID="63" presetClass="path" presetSubtype="0" accel="50000" decel="50000" fill="hold" grpId="0" nodeType="withEffect">
                                  <p:stCondLst>
                                    <p:cond delay="0"/>
                                  </p:stCondLst>
                                  <p:childTnLst>
                                    <p:animMotion origin="layout" path="M 8.68056E-7 -3.08642E-6 L 0.26758 -3.08642E-6 " pathEditMode="relative" rAng="0" ptsTypes="AA">
                                      <p:cBhvr>
                                        <p:cTn id="73" dur="2000" fill="hold"/>
                                        <p:tgtEl>
                                          <p:spTgt spid="169"/>
                                        </p:tgtEl>
                                        <p:attrNameLst>
                                          <p:attrName>ppt_x</p:attrName>
                                          <p:attrName>ppt_y</p:attrName>
                                        </p:attrNameLst>
                                      </p:cBhvr>
                                      <p:rCtr x="13379" y="0"/>
                                    </p:animMotion>
                                  </p:childTnLst>
                                </p:cTn>
                              </p:par>
                              <p:par>
                                <p:cTn id="74" presetID="10" presetClass="exit" presetSubtype="0" fill="hold" grpId="2" nodeType="withEffect">
                                  <p:stCondLst>
                                    <p:cond delay="1400"/>
                                  </p:stCondLst>
                                  <p:childTnLst>
                                    <p:animEffect transition="out" filter="fade">
                                      <p:cBhvr>
                                        <p:cTn id="75" dur="700"/>
                                        <p:tgtEl>
                                          <p:spTgt spid="169"/>
                                        </p:tgtEl>
                                      </p:cBhvr>
                                    </p:animEffect>
                                    <p:set>
                                      <p:cBhvr>
                                        <p:cTn id="76" dur="1" fill="hold">
                                          <p:stCondLst>
                                            <p:cond delay="699"/>
                                          </p:stCondLst>
                                        </p:cTn>
                                        <p:tgtEl>
                                          <p:spTgt spid="169"/>
                                        </p:tgtEl>
                                        <p:attrNameLst>
                                          <p:attrName>style.visibility</p:attrName>
                                        </p:attrNameLst>
                                      </p:cBhvr>
                                      <p:to>
                                        <p:strVal val="hidden"/>
                                      </p:to>
                                    </p:set>
                                  </p:childTnLst>
                                </p:cTn>
                              </p:par>
                              <p:par>
                                <p:cTn id="77" presetID="10" presetClass="entr" presetSubtype="0" fill="hold" grpId="1" nodeType="withEffect">
                                  <p:stCondLst>
                                    <p:cond delay="200"/>
                                  </p:stCondLst>
                                  <p:childTnLst>
                                    <p:set>
                                      <p:cBhvr>
                                        <p:cTn id="78" dur="1" fill="hold">
                                          <p:stCondLst>
                                            <p:cond delay="0"/>
                                          </p:stCondLst>
                                        </p:cTn>
                                        <p:tgtEl>
                                          <p:spTgt spid="170"/>
                                        </p:tgtEl>
                                        <p:attrNameLst>
                                          <p:attrName>style.visibility</p:attrName>
                                        </p:attrNameLst>
                                      </p:cBhvr>
                                      <p:to>
                                        <p:strVal val="visible"/>
                                      </p:to>
                                    </p:set>
                                    <p:animEffect transition="in" filter="fade">
                                      <p:cBhvr>
                                        <p:cTn id="79" dur="500"/>
                                        <p:tgtEl>
                                          <p:spTgt spid="170"/>
                                        </p:tgtEl>
                                      </p:cBhvr>
                                    </p:animEffect>
                                  </p:childTnLst>
                                </p:cTn>
                              </p:par>
                              <p:par>
                                <p:cTn id="80" presetID="63" presetClass="path" presetSubtype="0" accel="50000" decel="50000" fill="hold" grpId="0" nodeType="withEffect">
                                  <p:stCondLst>
                                    <p:cond delay="200"/>
                                  </p:stCondLst>
                                  <p:childTnLst>
                                    <p:animMotion origin="layout" path="M 2.36111E-6 -3.08642E-6 L 0.26758 -3.08642E-6 " pathEditMode="relative" rAng="0" ptsTypes="AA">
                                      <p:cBhvr>
                                        <p:cTn id="81" dur="2000" fill="hold"/>
                                        <p:tgtEl>
                                          <p:spTgt spid="170"/>
                                        </p:tgtEl>
                                        <p:attrNameLst>
                                          <p:attrName>ppt_x</p:attrName>
                                          <p:attrName>ppt_y</p:attrName>
                                        </p:attrNameLst>
                                      </p:cBhvr>
                                      <p:rCtr x="13379" y="0"/>
                                    </p:animMotion>
                                  </p:childTnLst>
                                </p:cTn>
                              </p:par>
                              <p:par>
                                <p:cTn id="82" presetID="10" presetClass="exit" presetSubtype="0" fill="hold" grpId="2" nodeType="withEffect">
                                  <p:stCondLst>
                                    <p:cond delay="1500"/>
                                  </p:stCondLst>
                                  <p:childTnLst>
                                    <p:animEffect transition="out" filter="fade">
                                      <p:cBhvr>
                                        <p:cTn id="83" dur="700"/>
                                        <p:tgtEl>
                                          <p:spTgt spid="170"/>
                                        </p:tgtEl>
                                      </p:cBhvr>
                                    </p:animEffect>
                                    <p:set>
                                      <p:cBhvr>
                                        <p:cTn id="84" dur="1" fill="hold">
                                          <p:stCondLst>
                                            <p:cond delay="699"/>
                                          </p:stCondLst>
                                        </p:cTn>
                                        <p:tgtEl>
                                          <p:spTgt spid="170"/>
                                        </p:tgtEl>
                                        <p:attrNameLst>
                                          <p:attrName>style.visibility</p:attrName>
                                        </p:attrNameLst>
                                      </p:cBhvr>
                                      <p:to>
                                        <p:strVal val="hidden"/>
                                      </p:to>
                                    </p:set>
                                  </p:childTnLst>
                                </p:cTn>
                              </p:par>
                              <p:par>
                                <p:cTn id="85" presetID="10" presetClass="entr" presetSubtype="0" fill="hold" grpId="1" nodeType="withEffect">
                                  <p:stCondLst>
                                    <p:cond delay="400"/>
                                  </p:stCondLst>
                                  <p:childTnLst>
                                    <p:set>
                                      <p:cBhvr>
                                        <p:cTn id="86" dur="1" fill="hold">
                                          <p:stCondLst>
                                            <p:cond delay="0"/>
                                          </p:stCondLst>
                                        </p:cTn>
                                        <p:tgtEl>
                                          <p:spTgt spid="171"/>
                                        </p:tgtEl>
                                        <p:attrNameLst>
                                          <p:attrName>style.visibility</p:attrName>
                                        </p:attrNameLst>
                                      </p:cBhvr>
                                      <p:to>
                                        <p:strVal val="visible"/>
                                      </p:to>
                                    </p:set>
                                    <p:animEffect transition="in" filter="fade">
                                      <p:cBhvr>
                                        <p:cTn id="87" dur="500"/>
                                        <p:tgtEl>
                                          <p:spTgt spid="171"/>
                                        </p:tgtEl>
                                      </p:cBhvr>
                                    </p:animEffect>
                                  </p:childTnLst>
                                </p:cTn>
                              </p:par>
                              <p:par>
                                <p:cTn id="88" presetID="63" presetClass="path" presetSubtype="0" accel="50000" decel="50000" fill="hold" grpId="0" nodeType="withEffect">
                                  <p:stCondLst>
                                    <p:cond delay="600"/>
                                  </p:stCondLst>
                                  <p:childTnLst>
                                    <p:animMotion origin="layout" path="M 2.36111E-6 -3.08642E-6 L 0.26758 -3.08642E-6 " pathEditMode="relative" rAng="0" ptsTypes="AA">
                                      <p:cBhvr>
                                        <p:cTn id="89" dur="2000" fill="hold"/>
                                        <p:tgtEl>
                                          <p:spTgt spid="171"/>
                                        </p:tgtEl>
                                        <p:attrNameLst>
                                          <p:attrName>ppt_x</p:attrName>
                                          <p:attrName>ppt_y</p:attrName>
                                        </p:attrNameLst>
                                      </p:cBhvr>
                                      <p:rCtr x="13379" y="0"/>
                                    </p:animMotion>
                                  </p:childTnLst>
                                </p:cTn>
                              </p:par>
                              <p:par>
                                <p:cTn id="90" presetID="10" presetClass="exit" presetSubtype="0" fill="hold" grpId="2" nodeType="withEffect">
                                  <p:stCondLst>
                                    <p:cond delay="1900"/>
                                  </p:stCondLst>
                                  <p:childTnLst>
                                    <p:animEffect transition="out" filter="fade">
                                      <p:cBhvr>
                                        <p:cTn id="91" dur="700"/>
                                        <p:tgtEl>
                                          <p:spTgt spid="171"/>
                                        </p:tgtEl>
                                      </p:cBhvr>
                                    </p:animEffect>
                                    <p:set>
                                      <p:cBhvr>
                                        <p:cTn id="92" dur="1" fill="hold">
                                          <p:stCondLst>
                                            <p:cond delay="699"/>
                                          </p:stCondLst>
                                        </p:cTn>
                                        <p:tgtEl>
                                          <p:spTgt spid="171"/>
                                        </p:tgtEl>
                                        <p:attrNameLst>
                                          <p:attrName>style.visibility</p:attrName>
                                        </p:attrNameLst>
                                      </p:cBhvr>
                                      <p:to>
                                        <p:strVal val="hidden"/>
                                      </p:to>
                                    </p:set>
                                  </p:childTnLst>
                                </p:cTn>
                              </p:par>
                              <p:par>
                                <p:cTn id="93" presetID="10" presetClass="entr" presetSubtype="0" fill="hold" grpId="1" nodeType="withEffect">
                                  <p:stCondLst>
                                    <p:cond delay="800"/>
                                  </p:stCondLst>
                                  <p:childTnLst>
                                    <p:set>
                                      <p:cBhvr>
                                        <p:cTn id="94" dur="1" fill="hold">
                                          <p:stCondLst>
                                            <p:cond delay="0"/>
                                          </p:stCondLst>
                                        </p:cTn>
                                        <p:tgtEl>
                                          <p:spTgt spid="172"/>
                                        </p:tgtEl>
                                        <p:attrNameLst>
                                          <p:attrName>style.visibility</p:attrName>
                                        </p:attrNameLst>
                                      </p:cBhvr>
                                      <p:to>
                                        <p:strVal val="visible"/>
                                      </p:to>
                                    </p:set>
                                    <p:animEffect transition="in" filter="fade">
                                      <p:cBhvr>
                                        <p:cTn id="95" dur="500"/>
                                        <p:tgtEl>
                                          <p:spTgt spid="172"/>
                                        </p:tgtEl>
                                      </p:cBhvr>
                                    </p:animEffect>
                                  </p:childTnLst>
                                </p:cTn>
                              </p:par>
                              <p:par>
                                <p:cTn id="96" presetID="63" presetClass="path" presetSubtype="0" accel="50000" decel="50000" fill="hold" grpId="0" nodeType="withEffect">
                                  <p:stCondLst>
                                    <p:cond delay="900"/>
                                  </p:stCondLst>
                                  <p:childTnLst>
                                    <p:animMotion origin="layout" path="M 8.68056E-7 -3.08642E-6 L 0.26758 -3.08642E-6 " pathEditMode="relative" rAng="0" ptsTypes="AA">
                                      <p:cBhvr>
                                        <p:cTn id="97" dur="2000" fill="hold"/>
                                        <p:tgtEl>
                                          <p:spTgt spid="172"/>
                                        </p:tgtEl>
                                        <p:attrNameLst>
                                          <p:attrName>ppt_x</p:attrName>
                                          <p:attrName>ppt_y</p:attrName>
                                        </p:attrNameLst>
                                      </p:cBhvr>
                                      <p:rCtr x="13379" y="0"/>
                                    </p:animMotion>
                                  </p:childTnLst>
                                </p:cTn>
                              </p:par>
                              <p:par>
                                <p:cTn id="98" presetID="10" presetClass="exit" presetSubtype="0" fill="hold" grpId="2" nodeType="withEffect">
                                  <p:stCondLst>
                                    <p:cond delay="2300"/>
                                  </p:stCondLst>
                                  <p:childTnLst>
                                    <p:animEffect transition="out" filter="fade">
                                      <p:cBhvr>
                                        <p:cTn id="99" dur="600"/>
                                        <p:tgtEl>
                                          <p:spTgt spid="172"/>
                                        </p:tgtEl>
                                      </p:cBhvr>
                                    </p:animEffect>
                                    <p:set>
                                      <p:cBhvr>
                                        <p:cTn id="100" dur="1" fill="hold">
                                          <p:stCondLst>
                                            <p:cond delay="599"/>
                                          </p:stCondLst>
                                        </p:cTn>
                                        <p:tgtEl>
                                          <p:spTgt spid="172"/>
                                        </p:tgtEl>
                                        <p:attrNameLst>
                                          <p:attrName>style.visibility</p:attrName>
                                        </p:attrNameLst>
                                      </p:cBhvr>
                                      <p:to>
                                        <p:strVal val="hidden"/>
                                      </p:to>
                                    </p:set>
                                  </p:childTnLst>
                                </p:cTn>
                              </p:par>
                              <p:par>
                                <p:cTn id="101" presetID="10" presetClass="entr" presetSubtype="0" fill="hold" grpId="1" nodeType="withEffect">
                                  <p:stCondLst>
                                    <p:cond delay="900"/>
                                  </p:stCondLst>
                                  <p:childTnLst>
                                    <p:set>
                                      <p:cBhvr>
                                        <p:cTn id="102" dur="1" fill="hold">
                                          <p:stCondLst>
                                            <p:cond delay="0"/>
                                          </p:stCondLst>
                                        </p:cTn>
                                        <p:tgtEl>
                                          <p:spTgt spid="173"/>
                                        </p:tgtEl>
                                        <p:attrNameLst>
                                          <p:attrName>style.visibility</p:attrName>
                                        </p:attrNameLst>
                                      </p:cBhvr>
                                      <p:to>
                                        <p:strVal val="visible"/>
                                      </p:to>
                                    </p:set>
                                    <p:animEffect transition="in" filter="fade">
                                      <p:cBhvr>
                                        <p:cTn id="103" dur="500"/>
                                        <p:tgtEl>
                                          <p:spTgt spid="173"/>
                                        </p:tgtEl>
                                      </p:cBhvr>
                                    </p:animEffect>
                                  </p:childTnLst>
                                </p:cTn>
                              </p:par>
                              <p:par>
                                <p:cTn id="104" presetID="63" presetClass="path" presetSubtype="0" accel="50000" decel="50000" fill="hold" grpId="0" nodeType="withEffect">
                                  <p:stCondLst>
                                    <p:cond delay="1100"/>
                                  </p:stCondLst>
                                  <p:childTnLst>
                                    <p:animMotion origin="layout" path="M 8.68056E-7 -3.08642E-6 L 0.26758 -3.08642E-6 " pathEditMode="relative" rAng="0" ptsTypes="AA">
                                      <p:cBhvr>
                                        <p:cTn id="105" dur="2000" fill="hold"/>
                                        <p:tgtEl>
                                          <p:spTgt spid="173"/>
                                        </p:tgtEl>
                                        <p:attrNameLst>
                                          <p:attrName>ppt_x</p:attrName>
                                          <p:attrName>ppt_y</p:attrName>
                                        </p:attrNameLst>
                                      </p:cBhvr>
                                      <p:rCtr x="13379" y="0"/>
                                    </p:animMotion>
                                  </p:childTnLst>
                                </p:cTn>
                              </p:par>
                              <p:par>
                                <p:cTn id="106" presetID="10" presetClass="exit" presetSubtype="0" fill="hold" grpId="2" nodeType="withEffect">
                                  <p:stCondLst>
                                    <p:cond delay="2500"/>
                                  </p:stCondLst>
                                  <p:childTnLst>
                                    <p:animEffect transition="out" filter="fade">
                                      <p:cBhvr>
                                        <p:cTn id="107" dur="700"/>
                                        <p:tgtEl>
                                          <p:spTgt spid="173"/>
                                        </p:tgtEl>
                                      </p:cBhvr>
                                    </p:animEffect>
                                    <p:set>
                                      <p:cBhvr>
                                        <p:cTn id="108" dur="1" fill="hold">
                                          <p:stCondLst>
                                            <p:cond delay="699"/>
                                          </p:stCondLst>
                                        </p:cTn>
                                        <p:tgtEl>
                                          <p:spTgt spid="173"/>
                                        </p:tgtEl>
                                        <p:attrNameLst>
                                          <p:attrName>style.visibility</p:attrName>
                                        </p:attrNameLst>
                                      </p:cBhvr>
                                      <p:to>
                                        <p:strVal val="hidden"/>
                                      </p:to>
                                    </p:set>
                                  </p:childTnLst>
                                </p:cTn>
                              </p:par>
                              <p:par>
                                <p:cTn id="109" presetID="10" presetClass="entr" presetSubtype="0" fill="hold" grpId="1" nodeType="withEffect">
                                  <p:stCondLst>
                                    <p:cond delay="1000"/>
                                  </p:stCondLst>
                                  <p:childTnLst>
                                    <p:set>
                                      <p:cBhvr>
                                        <p:cTn id="110" dur="1" fill="hold">
                                          <p:stCondLst>
                                            <p:cond delay="0"/>
                                          </p:stCondLst>
                                        </p:cTn>
                                        <p:tgtEl>
                                          <p:spTgt spid="174"/>
                                        </p:tgtEl>
                                        <p:attrNameLst>
                                          <p:attrName>style.visibility</p:attrName>
                                        </p:attrNameLst>
                                      </p:cBhvr>
                                      <p:to>
                                        <p:strVal val="visible"/>
                                      </p:to>
                                    </p:set>
                                    <p:animEffect transition="in" filter="fade">
                                      <p:cBhvr>
                                        <p:cTn id="111" dur="500"/>
                                        <p:tgtEl>
                                          <p:spTgt spid="174"/>
                                        </p:tgtEl>
                                      </p:cBhvr>
                                    </p:animEffect>
                                  </p:childTnLst>
                                </p:cTn>
                              </p:par>
                              <p:par>
                                <p:cTn id="112" presetID="63" presetClass="path" presetSubtype="0" accel="50000" decel="50000" fill="hold" grpId="0" nodeType="withEffect">
                                  <p:stCondLst>
                                    <p:cond delay="1400"/>
                                  </p:stCondLst>
                                  <p:childTnLst>
                                    <p:animMotion origin="layout" path="M 2.36111E-6 -3.08642E-6 L 0.26758 -3.08642E-6 " pathEditMode="relative" rAng="0" ptsTypes="AA">
                                      <p:cBhvr>
                                        <p:cTn id="113" dur="2000" fill="hold"/>
                                        <p:tgtEl>
                                          <p:spTgt spid="174"/>
                                        </p:tgtEl>
                                        <p:attrNameLst>
                                          <p:attrName>ppt_x</p:attrName>
                                          <p:attrName>ppt_y</p:attrName>
                                        </p:attrNameLst>
                                      </p:cBhvr>
                                      <p:rCtr x="13379" y="0"/>
                                    </p:animMotion>
                                  </p:childTnLst>
                                </p:cTn>
                              </p:par>
                              <p:par>
                                <p:cTn id="114" presetID="10" presetClass="exit" presetSubtype="0" fill="hold" grpId="2" nodeType="withEffect">
                                  <p:stCondLst>
                                    <p:cond delay="2800"/>
                                  </p:stCondLst>
                                  <p:childTnLst>
                                    <p:animEffect transition="out" filter="fade">
                                      <p:cBhvr>
                                        <p:cTn id="115" dur="700"/>
                                        <p:tgtEl>
                                          <p:spTgt spid="174"/>
                                        </p:tgtEl>
                                      </p:cBhvr>
                                    </p:animEffect>
                                    <p:set>
                                      <p:cBhvr>
                                        <p:cTn id="116" dur="1" fill="hold">
                                          <p:stCondLst>
                                            <p:cond delay="699"/>
                                          </p:stCondLst>
                                        </p:cTn>
                                        <p:tgtEl>
                                          <p:spTgt spid="174"/>
                                        </p:tgtEl>
                                        <p:attrNameLst>
                                          <p:attrName>style.visibility</p:attrName>
                                        </p:attrNameLst>
                                      </p:cBhvr>
                                      <p:to>
                                        <p:strVal val="hidden"/>
                                      </p:to>
                                    </p:set>
                                  </p:childTnLst>
                                </p:cTn>
                              </p:par>
                              <p:par>
                                <p:cTn id="117" presetID="10" presetClass="entr" presetSubtype="0" fill="hold" grpId="1" nodeType="withEffect">
                                  <p:stCondLst>
                                    <p:cond delay="1500"/>
                                  </p:stCondLst>
                                  <p:childTnLst>
                                    <p:set>
                                      <p:cBhvr>
                                        <p:cTn id="118" dur="1" fill="hold">
                                          <p:stCondLst>
                                            <p:cond delay="0"/>
                                          </p:stCondLst>
                                        </p:cTn>
                                        <p:tgtEl>
                                          <p:spTgt spid="175"/>
                                        </p:tgtEl>
                                        <p:attrNameLst>
                                          <p:attrName>style.visibility</p:attrName>
                                        </p:attrNameLst>
                                      </p:cBhvr>
                                      <p:to>
                                        <p:strVal val="visible"/>
                                      </p:to>
                                    </p:set>
                                    <p:animEffect transition="in" filter="fade">
                                      <p:cBhvr>
                                        <p:cTn id="119" dur="500"/>
                                        <p:tgtEl>
                                          <p:spTgt spid="175"/>
                                        </p:tgtEl>
                                      </p:cBhvr>
                                    </p:animEffect>
                                  </p:childTnLst>
                                </p:cTn>
                              </p:par>
                              <p:par>
                                <p:cTn id="120" presetID="63" presetClass="path" presetSubtype="0" accel="50000" decel="50000" fill="hold" grpId="0" nodeType="withEffect">
                                  <p:stCondLst>
                                    <p:cond delay="1700"/>
                                  </p:stCondLst>
                                  <p:childTnLst>
                                    <p:animMotion origin="layout" path="M 2.36111E-6 -3.08642E-6 L 0.26758 -3.08642E-6 " pathEditMode="relative" rAng="0" ptsTypes="AA">
                                      <p:cBhvr>
                                        <p:cTn id="121" dur="2000" fill="hold"/>
                                        <p:tgtEl>
                                          <p:spTgt spid="175"/>
                                        </p:tgtEl>
                                        <p:attrNameLst>
                                          <p:attrName>ppt_x</p:attrName>
                                          <p:attrName>ppt_y</p:attrName>
                                        </p:attrNameLst>
                                      </p:cBhvr>
                                      <p:rCtr x="13379" y="0"/>
                                    </p:animMotion>
                                  </p:childTnLst>
                                </p:cTn>
                              </p:par>
                              <p:par>
                                <p:cTn id="122" presetID="10" presetClass="exit" presetSubtype="0" fill="hold" grpId="2" nodeType="withEffect">
                                  <p:stCondLst>
                                    <p:cond delay="3200"/>
                                  </p:stCondLst>
                                  <p:childTnLst>
                                    <p:animEffect transition="out" filter="fade">
                                      <p:cBhvr>
                                        <p:cTn id="123" dur="700"/>
                                        <p:tgtEl>
                                          <p:spTgt spid="175"/>
                                        </p:tgtEl>
                                      </p:cBhvr>
                                    </p:animEffect>
                                    <p:set>
                                      <p:cBhvr>
                                        <p:cTn id="124" dur="1" fill="hold">
                                          <p:stCondLst>
                                            <p:cond delay="699"/>
                                          </p:stCondLst>
                                        </p:cTn>
                                        <p:tgtEl>
                                          <p:spTgt spid="175"/>
                                        </p:tgtEl>
                                        <p:attrNameLst>
                                          <p:attrName>style.visibility</p:attrName>
                                        </p:attrNameLst>
                                      </p:cBhvr>
                                      <p:to>
                                        <p:strVal val="hidden"/>
                                      </p:to>
                                    </p:set>
                                  </p:childTnLst>
                                </p:cTn>
                              </p:par>
                              <p:par>
                                <p:cTn id="125" presetID="10" presetClass="entr" presetSubtype="0" fill="hold" grpId="1" nodeType="withEffect">
                                  <p:stCondLst>
                                    <p:cond delay="1700"/>
                                  </p:stCondLst>
                                  <p:childTnLst>
                                    <p:set>
                                      <p:cBhvr>
                                        <p:cTn id="126" dur="1" fill="hold">
                                          <p:stCondLst>
                                            <p:cond delay="0"/>
                                          </p:stCondLst>
                                        </p:cTn>
                                        <p:tgtEl>
                                          <p:spTgt spid="176"/>
                                        </p:tgtEl>
                                        <p:attrNameLst>
                                          <p:attrName>style.visibility</p:attrName>
                                        </p:attrNameLst>
                                      </p:cBhvr>
                                      <p:to>
                                        <p:strVal val="visible"/>
                                      </p:to>
                                    </p:set>
                                    <p:animEffect transition="in" filter="fade">
                                      <p:cBhvr>
                                        <p:cTn id="127" dur="500"/>
                                        <p:tgtEl>
                                          <p:spTgt spid="176"/>
                                        </p:tgtEl>
                                      </p:cBhvr>
                                    </p:animEffect>
                                  </p:childTnLst>
                                </p:cTn>
                              </p:par>
                              <p:par>
                                <p:cTn id="128" presetID="63" presetClass="path" presetSubtype="0" accel="50000" decel="50000" fill="hold" grpId="0" nodeType="withEffect">
                                  <p:stCondLst>
                                    <p:cond delay="2000"/>
                                  </p:stCondLst>
                                  <p:childTnLst>
                                    <p:animMotion origin="layout" path="M 8.68056E-7 -3.08642E-6 L 0.26758 -3.08642E-6 " pathEditMode="relative" rAng="0" ptsTypes="AA">
                                      <p:cBhvr>
                                        <p:cTn id="129" dur="2000" fill="hold"/>
                                        <p:tgtEl>
                                          <p:spTgt spid="176"/>
                                        </p:tgtEl>
                                        <p:attrNameLst>
                                          <p:attrName>ppt_x</p:attrName>
                                          <p:attrName>ppt_y</p:attrName>
                                        </p:attrNameLst>
                                      </p:cBhvr>
                                      <p:rCtr x="13379" y="0"/>
                                    </p:animMotion>
                                  </p:childTnLst>
                                </p:cTn>
                              </p:par>
                              <p:par>
                                <p:cTn id="130" presetID="10" presetClass="exit" presetSubtype="0" fill="hold" grpId="2" nodeType="withEffect">
                                  <p:stCondLst>
                                    <p:cond delay="3600"/>
                                  </p:stCondLst>
                                  <p:childTnLst>
                                    <p:animEffect transition="out" filter="fade">
                                      <p:cBhvr>
                                        <p:cTn id="131" dur="600"/>
                                        <p:tgtEl>
                                          <p:spTgt spid="176"/>
                                        </p:tgtEl>
                                      </p:cBhvr>
                                    </p:animEffect>
                                    <p:set>
                                      <p:cBhvr>
                                        <p:cTn id="132" dur="1" fill="hold">
                                          <p:stCondLst>
                                            <p:cond delay="599"/>
                                          </p:stCondLst>
                                        </p:cTn>
                                        <p:tgtEl>
                                          <p:spTgt spid="176"/>
                                        </p:tgtEl>
                                        <p:attrNameLst>
                                          <p:attrName>style.visibility</p:attrName>
                                        </p:attrNameLst>
                                      </p:cBhvr>
                                      <p:to>
                                        <p:strVal val="hidden"/>
                                      </p:to>
                                    </p:set>
                                  </p:childTnLst>
                                </p:cTn>
                              </p:par>
                              <p:par>
                                <p:cTn id="133" presetID="10" presetClass="entr" presetSubtype="0" fill="hold" grpId="1" nodeType="withEffect">
                                  <p:stCondLst>
                                    <p:cond delay="0"/>
                                  </p:stCondLst>
                                  <p:childTnLst>
                                    <p:set>
                                      <p:cBhvr>
                                        <p:cTn id="134" dur="1" fill="hold">
                                          <p:stCondLst>
                                            <p:cond delay="0"/>
                                          </p:stCondLst>
                                        </p:cTn>
                                        <p:tgtEl>
                                          <p:spTgt spid="177"/>
                                        </p:tgtEl>
                                        <p:attrNameLst>
                                          <p:attrName>style.visibility</p:attrName>
                                        </p:attrNameLst>
                                      </p:cBhvr>
                                      <p:to>
                                        <p:strVal val="visible"/>
                                      </p:to>
                                    </p:set>
                                    <p:animEffect transition="in" filter="fade">
                                      <p:cBhvr>
                                        <p:cTn id="135" dur="500"/>
                                        <p:tgtEl>
                                          <p:spTgt spid="177"/>
                                        </p:tgtEl>
                                      </p:cBhvr>
                                    </p:animEffect>
                                  </p:childTnLst>
                                </p:cTn>
                              </p:par>
                              <p:par>
                                <p:cTn id="136" presetID="63" presetClass="path" presetSubtype="0" accel="50000" decel="50000" fill="hold" grpId="0" nodeType="withEffect">
                                  <p:stCondLst>
                                    <p:cond delay="0"/>
                                  </p:stCondLst>
                                  <p:childTnLst>
                                    <p:animMotion origin="layout" path="M 4.30556E-6 -4.44444E-6 L 0.26757 -4.44444E-6 " pathEditMode="relative" rAng="0" ptsTypes="AA">
                                      <p:cBhvr>
                                        <p:cTn id="137" dur="2000" fill="hold"/>
                                        <p:tgtEl>
                                          <p:spTgt spid="177"/>
                                        </p:tgtEl>
                                        <p:attrNameLst>
                                          <p:attrName>ppt_x</p:attrName>
                                          <p:attrName>ppt_y</p:attrName>
                                        </p:attrNameLst>
                                      </p:cBhvr>
                                      <p:rCtr x="13379" y="0"/>
                                    </p:animMotion>
                                  </p:childTnLst>
                                </p:cTn>
                              </p:par>
                              <p:par>
                                <p:cTn id="138" presetID="10" presetClass="exit" presetSubtype="0" fill="hold" grpId="2" nodeType="withEffect">
                                  <p:stCondLst>
                                    <p:cond delay="1400"/>
                                  </p:stCondLst>
                                  <p:childTnLst>
                                    <p:animEffect transition="out" filter="fade">
                                      <p:cBhvr>
                                        <p:cTn id="139" dur="700"/>
                                        <p:tgtEl>
                                          <p:spTgt spid="177"/>
                                        </p:tgtEl>
                                      </p:cBhvr>
                                    </p:animEffect>
                                    <p:set>
                                      <p:cBhvr>
                                        <p:cTn id="140" dur="1" fill="hold">
                                          <p:stCondLst>
                                            <p:cond delay="699"/>
                                          </p:stCondLst>
                                        </p:cTn>
                                        <p:tgtEl>
                                          <p:spTgt spid="177"/>
                                        </p:tgtEl>
                                        <p:attrNameLst>
                                          <p:attrName>style.visibility</p:attrName>
                                        </p:attrNameLst>
                                      </p:cBhvr>
                                      <p:to>
                                        <p:strVal val="hidden"/>
                                      </p:to>
                                    </p:set>
                                  </p:childTnLst>
                                </p:cTn>
                              </p:par>
                              <p:par>
                                <p:cTn id="141" presetID="10" presetClass="entr" presetSubtype="0" fill="hold" grpId="1" nodeType="withEffect">
                                  <p:stCondLst>
                                    <p:cond delay="200"/>
                                  </p:stCondLst>
                                  <p:childTnLst>
                                    <p:set>
                                      <p:cBhvr>
                                        <p:cTn id="142" dur="1" fill="hold">
                                          <p:stCondLst>
                                            <p:cond delay="0"/>
                                          </p:stCondLst>
                                        </p:cTn>
                                        <p:tgtEl>
                                          <p:spTgt spid="178"/>
                                        </p:tgtEl>
                                        <p:attrNameLst>
                                          <p:attrName>style.visibility</p:attrName>
                                        </p:attrNameLst>
                                      </p:cBhvr>
                                      <p:to>
                                        <p:strVal val="visible"/>
                                      </p:to>
                                    </p:set>
                                    <p:animEffect transition="in" filter="fade">
                                      <p:cBhvr>
                                        <p:cTn id="143" dur="500"/>
                                        <p:tgtEl>
                                          <p:spTgt spid="178"/>
                                        </p:tgtEl>
                                      </p:cBhvr>
                                    </p:animEffect>
                                  </p:childTnLst>
                                </p:cTn>
                              </p:par>
                              <p:par>
                                <p:cTn id="144" presetID="63" presetClass="path" presetSubtype="0" accel="50000" decel="50000" fill="hold" grpId="0" nodeType="withEffect">
                                  <p:stCondLst>
                                    <p:cond delay="200"/>
                                  </p:stCondLst>
                                  <p:childTnLst>
                                    <p:animMotion origin="layout" path="M 4.30556E-6 -4.44444E-6 L 0.26757 -4.44444E-6 " pathEditMode="relative" rAng="0" ptsTypes="AA">
                                      <p:cBhvr>
                                        <p:cTn id="145" dur="2000" fill="hold"/>
                                        <p:tgtEl>
                                          <p:spTgt spid="178"/>
                                        </p:tgtEl>
                                        <p:attrNameLst>
                                          <p:attrName>ppt_x</p:attrName>
                                          <p:attrName>ppt_y</p:attrName>
                                        </p:attrNameLst>
                                      </p:cBhvr>
                                      <p:rCtr x="13379" y="0"/>
                                    </p:animMotion>
                                  </p:childTnLst>
                                </p:cTn>
                              </p:par>
                              <p:par>
                                <p:cTn id="146" presetID="10" presetClass="exit" presetSubtype="0" fill="hold" grpId="2" nodeType="withEffect">
                                  <p:stCondLst>
                                    <p:cond delay="1500"/>
                                  </p:stCondLst>
                                  <p:childTnLst>
                                    <p:animEffect transition="out" filter="fade">
                                      <p:cBhvr>
                                        <p:cTn id="147" dur="700"/>
                                        <p:tgtEl>
                                          <p:spTgt spid="178"/>
                                        </p:tgtEl>
                                      </p:cBhvr>
                                    </p:animEffect>
                                    <p:set>
                                      <p:cBhvr>
                                        <p:cTn id="148" dur="1" fill="hold">
                                          <p:stCondLst>
                                            <p:cond delay="699"/>
                                          </p:stCondLst>
                                        </p:cTn>
                                        <p:tgtEl>
                                          <p:spTgt spid="178"/>
                                        </p:tgtEl>
                                        <p:attrNameLst>
                                          <p:attrName>style.visibility</p:attrName>
                                        </p:attrNameLst>
                                      </p:cBhvr>
                                      <p:to>
                                        <p:strVal val="hidden"/>
                                      </p:to>
                                    </p:set>
                                  </p:childTnLst>
                                </p:cTn>
                              </p:par>
                              <p:par>
                                <p:cTn id="149" presetID="10" presetClass="entr" presetSubtype="0" fill="hold" grpId="1" nodeType="withEffect">
                                  <p:stCondLst>
                                    <p:cond delay="400"/>
                                  </p:stCondLst>
                                  <p:childTnLst>
                                    <p:set>
                                      <p:cBhvr>
                                        <p:cTn id="150" dur="1" fill="hold">
                                          <p:stCondLst>
                                            <p:cond delay="0"/>
                                          </p:stCondLst>
                                        </p:cTn>
                                        <p:tgtEl>
                                          <p:spTgt spid="179"/>
                                        </p:tgtEl>
                                        <p:attrNameLst>
                                          <p:attrName>style.visibility</p:attrName>
                                        </p:attrNameLst>
                                      </p:cBhvr>
                                      <p:to>
                                        <p:strVal val="visible"/>
                                      </p:to>
                                    </p:set>
                                    <p:animEffect transition="in" filter="fade">
                                      <p:cBhvr>
                                        <p:cTn id="151" dur="500"/>
                                        <p:tgtEl>
                                          <p:spTgt spid="179"/>
                                        </p:tgtEl>
                                      </p:cBhvr>
                                    </p:animEffect>
                                  </p:childTnLst>
                                </p:cTn>
                              </p:par>
                              <p:par>
                                <p:cTn id="152" presetID="63" presetClass="path" presetSubtype="0" accel="50000" decel="50000" fill="hold" grpId="0" nodeType="withEffect">
                                  <p:stCondLst>
                                    <p:cond delay="600"/>
                                  </p:stCondLst>
                                  <p:childTnLst>
                                    <p:animMotion origin="layout" path="M 4.30556E-6 -4.44444E-6 L 0.26757 -4.44444E-6 " pathEditMode="relative" rAng="0" ptsTypes="AA">
                                      <p:cBhvr>
                                        <p:cTn id="153" dur="2000" fill="hold"/>
                                        <p:tgtEl>
                                          <p:spTgt spid="179"/>
                                        </p:tgtEl>
                                        <p:attrNameLst>
                                          <p:attrName>ppt_x</p:attrName>
                                          <p:attrName>ppt_y</p:attrName>
                                        </p:attrNameLst>
                                      </p:cBhvr>
                                      <p:rCtr x="13379" y="0"/>
                                    </p:animMotion>
                                  </p:childTnLst>
                                </p:cTn>
                              </p:par>
                              <p:par>
                                <p:cTn id="154" presetID="10" presetClass="exit" presetSubtype="0" fill="hold" grpId="2" nodeType="withEffect">
                                  <p:stCondLst>
                                    <p:cond delay="1900"/>
                                  </p:stCondLst>
                                  <p:childTnLst>
                                    <p:animEffect transition="out" filter="fade">
                                      <p:cBhvr>
                                        <p:cTn id="155" dur="700"/>
                                        <p:tgtEl>
                                          <p:spTgt spid="179"/>
                                        </p:tgtEl>
                                      </p:cBhvr>
                                    </p:animEffect>
                                    <p:set>
                                      <p:cBhvr>
                                        <p:cTn id="156" dur="1" fill="hold">
                                          <p:stCondLst>
                                            <p:cond delay="699"/>
                                          </p:stCondLst>
                                        </p:cTn>
                                        <p:tgtEl>
                                          <p:spTgt spid="179"/>
                                        </p:tgtEl>
                                        <p:attrNameLst>
                                          <p:attrName>style.visibility</p:attrName>
                                        </p:attrNameLst>
                                      </p:cBhvr>
                                      <p:to>
                                        <p:strVal val="hidden"/>
                                      </p:to>
                                    </p:set>
                                  </p:childTnLst>
                                </p:cTn>
                              </p:par>
                              <p:par>
                                <p:cTn id="157" presetID="10" presetClass="entr" presetSubtype="0" fill="hold" grpId="1" nodeType="withEffect">
                                  <p:stCondLst>
                                    <p:cond delay="800"/>
                                  </p:stCondLst>
                                  <p:childTnLst>
                                    <p:set>
                                      <p:cBhvr>
                                        <p:cTn id="158" dur="1" fill="hold">
                                          <p:stCondLst>
                                            <p:cond delay="0"/>
                                          </p:stCondLst>
                                        </p:cTn>
                                        <p:tgtEl>
                                          <p:spTgt spid="180"/>
                                        </p:tgtEl>
                                        <p:attrNameLst>
                                          <p:attrName>style.visibility</p:attrName>
                                        </p:attrNameLst>
                                      </p:cBhvr>
                                      <p:to>
                                        <p:strVal val="visible"/>
                                      </p:to>
                                    </p:set>
                                    <p:animEffect transition="in" filter="fade">
                                      <p:cBhvr>
                                        <p:cTn id="159" dur="500"/>
                                        <p:tgtEl>
                                          <p:spTgt spid="180"/>
                                        </p:tgtEl>
                                      </p:cBhvr>
                                    </p:animEffect>
                                  </p:childTnLst>
                                </p:cTn>
                              </p:par>
                              <p:par>
                                <p:cTn id="160" presetID="63" presetClass="path" presetSubtype="0" accel="50000" decel="50000" fill="hold" grpId="0" nodeType="withEffect">
                                  <p:stCondLst>
                                    <p:cond delay="900"/>
                                  </p:stCondLst>
                                  <p:childTnLst>
                                    <p:animMotion origin="layout" path="M 4.30556E-6 -4.44444E-6 L 0.26757 -4.44444E-6 " pathEditMode="relative" rAng="0" ptsTypes="AA">
                                      <p:cBhvr>
                                        <p:cTn id="161" dur="2000" fill="hold"/>
                                        <p:tgtEl>
                                          <p:spTgt spid="180"/>
                                        </p:tgtEl>
                                        <p:attrNameLst>
                                          <p:attrName>ppt_x</p:attrName>
                                          <p:attrName>ppt_y</p:attrName>
                                        </p:attrNameLst>
                                      </p:cBhvr>
                                      <p:rCtr x="13379" y="0"/>
                                    </p:animMotion>
                                  </p:childTnLst>
                                </p:cTn>
                              </p:par>
                              <p:par>
                                <p:cTn id="162" presetID="10" presetClass="exit" presetSubtype="0" fill="hold" grpId="2" nodeType="withEffect">
                                  <p:stCondLst>
                                    <p:cond delay="2300"/>
                                  </p:stCondLst>
                                  <p:childTnLst>
                                    <p:animEffect transition="out" filter="fade">
                                      <p:cBhvr>
                                        <p:cTn id="163" dur="600"/>
                                        <p:tgtEl>
                                          <p:spTgt spid="180"/>
                                        </p:tgtEl>
                                      </p:cBhvr>
                                    </p:animEffect>
                                    <p:set>
                                      <p:cBhvr>
                                        <p:cTn id="164" dur="1" fill="hold">
                                          <p:stCondLst>
                                            <p:cond delay="599"/>
                                          </p:stCondLst>
                                        </p:cTn>
                                        <p:tgtEl>
                                          <p:spTgt spid="180"/>
                                        </p:tgtEl>
                                        <p:attrNameLst>
                                          <p:attrName>style.visibility</p:attrName>
                                        </p:attrNameLst>
                                      </p:cBhvr>
                                      <p:to>
                                        <p:strVal val="hidden"/>
                                      </p:to>
                                    </p:set>
                                  </p:childTnLst>
                                </p:cTn>
                              </p:par>
                              <p:par>
                                <p:cTn id="165" presetID="10" presetClass="entr" presetSubtype="0" fill="hold" grpId="1" nodeType="withEffect">
                                  <p:stCondLst>
                                    <p:cond delay="900"/>
                                  </p:stCondLst>
                                  <p:childTnLst>
                                    <p:set>
                                      <p:cBhvr>
                                        <p:cTn id="166" dur="1" fill="hold">
                                          <p:stCondLst>
                                            <p:cond delay="0"/>
                                          </p:stCondLst>
                                        </p:cTn>
                                        <p:tgtEl>
                                          <p:spTgt spid="181"/>
                                        </p:tgtEl>
                                        <p:attrNameLst>
                                          <p:attrName>style.visibility</p:attrName>
                                        </p:attrNameLst>
                                      </p:cBhvr>
                                      <p:to>
                                        <p:strVal val="visible"/>
                                      </p:to>
                                    </p:set>
                                    <p:animEffect transition="in" filter="fade">
                                      <p:cBhvr>
                                        <p:cTn id="167" dur="500"/>
                                        <p:tgtEl>
                                          <p:spTgt spid="181"/>
                                        </p:tgtEl>
                                      </p:cBhvr>
                                    </p:animEffect>
                                  </p:childTnLst>
                                </p:cTn>
                              </p:par>
                              <p:par>
                                <p:cTn id="168" presetID="63" presetClass="path" presetSubtype="0" accel="50000" decel="50000" fill="hold" grpId="0" nodeType="withEffect">
                                  <p:stCondLst>
                                    <p:cond delay="1100"/>
                                  </p:stCondLst>
                                  <p:childTnLst>
                                    <p:animMotion origin="layout" path="M 4.30556E-6 -4.44444E-6 L 0.26757 -4.44444E-6 " pathEditMode="relative" rAng="0" ptsTypes="AA">
                                      <p:cBhvr>
                                        <p:cTn id="169" dur="2000" fill="hold"/>
                                        <p:tgtEl>
                                          <p:spTgt spid="181"/>
                                        </p:tgtEl>
                                        <p:attrNameLst>
                                          <p:attrName>ppt_x</p:attrName>
                                          <p:attrName>ppt_y</p:attrName>
                                        </p:attrNameLst>
                                      </p:cBhvr>
                                      <p:rCtr x="13379" y="0"/>
                                    </p:animMotion>
                                  </p:childTnLst>
                                </p:cTn>
                              </p:par>
                              <p:par>
                                <p:cTn id="170" presetID="10" presetClass="exit" presetSubtype="0" fill="hold" grpId="2" nodeType="withEffect">
                                  <p:stCondLst>
                                    <p:cond delay="2500"/>
                                  </p:stCondLst>
                                  <p:childTnLst>
                                    <p:animEffect transition="out" filter="fade">
                                      <p:cBhvr>
                                        <p:cTn id="171" dur="700"/>
                                        <p:tgtEl>
                                          <p:spTgt spid="181"/>
                                        </p:tgtEl>
                                      </p:cBhvr>
                                    </p:animEffect>
                                    <p:set>
                                      <p:cBhvr>
                                        <p:cTn id="172" dur="1" fill="hold">
                                          <p:stCondLst>
                                            <p:cond delay="699"/>
                                          </p:stCondLst>
                                        </p:cTn>
                                        <p:tgtEl>
                                          <p:spTgt spid="181"/>
                                        </p:tgtEl>
                                        <p:attrNameLst>
                                          <p:attrName>style.visibility</p:attrName>
                                        </p:attrNameLst>
                                      </p:cBhvr>
                                      <p:to>
                                        <p:strVal val="hidden"/>
                                      </p:to>
                                    </p:set>
                                  </p:childTnLst>
                                </p:cTn>
                              </p:par>
                              <p:par>
                                <p:cTn id="173" presetID="10" presetClass="entr" presetSubtype="0" fill="hold" grpId="1" nodeType="withEffect">
                                  <p:stCondLst>
                                    <p:cond delay="1000"/>
                                  </p:stCondLst>
                                  <p:childTnLst>
                                    <p:set>
                                      <p:cBhvr>
                                        <p:cTn id="174" dur="1" fill="hold">
                                          <p:stCondLst>
                                            <p:cond delay="0"/>
                                          </p:stCondLst>
                                        </p:cTn>
                                        <p:tgtEl>
                                          <p:spTgt spid="182"/>
                                        </p:tgtEl>
                                        <p:attrNameLst>
                                          <p:attrName>style.visibility</p:attrName>
                                        </p:attrNameLst>
                                      </p:cBhvr>
                                      <p:to>
                                        <p:strVal val="visible"/>
                                      </p:to>
                                    </p:set>
                                    <p:animEffect transition="in" filter="fade">
                                      <p:cBhvr>
                                        <p:cTn id="175" dur="500"/>
                                        <p:tgtEl>
                                          <p:spTgt spid="182"/>
                                        </p:tgtEl>
                                      </p:cBhvr>
                                    </p:animEffect>
                                  </p:childTnLst>
                                </p:cTn>
                              </p:par>
                              <p:par>
                                <p:cTn id="176" presetID="63" presetClass="path" presetSubtype="0" accel="50000" decel="50000" fill="hold" grpId="0" nodeType="withEffect">
                                  <p:stCondLst>
                                    <p:cond delay="1400"/>
                                  </p:stCondLst>
                                  <p:childTnLst>
                                    <p:animMotion origin="layout" path="M 4.30556E-6 -4.44444E-6 L 0.26757 -4.44444E-6 " pathEditMode="relative" rAng="0" ptsTypes="AA">
                                      <p:cBhvr>
                                        <p:cTn id="177" dur="2000" fill="hold"/>
                                        <p:tgtEl>
                                          <p:spTgt spid="182"/>
                                        </p:tgtEl>
                                        <p:attrNameLst>
                                          <p:attrName>ppt_x</p:attrName>
                                          <p:attrName>ppt_y</p:attrName>
                                        </p:attrNameLst>
                                      </p:cBhvr>
                                      <p:rCtr x="13379" y="0"/>
                                    </p:animMotion>
                                  </p:childTnLst>
                                </p:cTn>
                              </p:par>
                              <p:par>
                                <p:cTn id="178" presetID="10" presetClass="exit" presetSubtype="0" fill="hold" grpId="2" nodeType="withEffect">
                                  <p:stCondLst>
                                    <p:cond delay="2800"/>
                                  </p:stCondLst>
                                  <p:childTnLst>
                                    <p:animEffect transition="out" filter="fade">
                                      <p:cBhvr>
                                        <p:cTn id="179" dur="700"/>
                                        <p:tgtEl>
                                          <p:spTgt spid="182"/>
                                        </p:tgtEl>
                                      </p:cBhvr>
                                    </p:animEffect>
                                    <p:set>
                                      <p:cBhvr>
                                        <p:cTn id="180" dur="1" fill="hold">
                                          <p:stCondLst>
                                            <p:cond delay="699"/>
                                          </p:stCondLst>
                                        </p:cTn>
                                        <p:tgtEl>
                                          <p:spTgt spid="182"/>
                                        </p:tgtEl>
                                        <p:attrNameLst>
                                          <p:attrName>style.visibility</p:attrName>
                                        </p:attrNameLst>
                                      </p:cBhvr>
                                      <p:to>
                                        <p:strVal val="hidden"/>
                                      </p:to>
                                    </p:set>
                                  </p:childTnLst>
                                </p:cTn>
                              </p:par>
                              <p:par>
                                <p:cTn id="181" presetID="10" presetClass="entr" presetSubtype="0" fill="hold" grpId="1" nodeType="withEffect">
                                  <p:stCondLst>
                                    <p:cond delay="1500"/>
                                  </p:stCondLst>
                                  <p:childTnLst>
                                    <p:set>
                                      <p:cBhvr>
                                        <p:cTn id="182" dur="1" fill="hold">
                                          <p:stCondLst>
                                            <p:cond delay="0"/>
                                          </p:stCondLst>
                                        </p:cTn>
                                        <p:tgtEl>
                                          <p:spTgt spid="183"/>
                                        </p:tgtEl>
                                        <p:attrNameLst>
                                          <p:attrName>style.visibility</p:attrName>
                                        </p:attrNameLst>
                                      </p:cBhvr>
                                      <p:to>
                                        <p:strVal val="visible"/>
                                      </p:to>
                                    </p:set>
                                    <p:animEffect transition="in" filter="fade">
                                      <p:cBhvr>
                                        <p:cTn id="183" dur="500"/>
                                        <p:tgtEl>
                                          <p:spTgt spid="183"/>
                                        </p:tgtEl>
                                      </p:cBhvr>
                                    </p:animEffect>
                                  </p:childTnLst>
                                </p:cTn>
                              </p:par>
                              <p:par>
                                <p:cTn id="184" presetID="63" presetClass="path" presetSubtype="0" accel="50000" decel="50000" fill="hold" grpId="0" nodeType="withEffect">
                                  <p:stCondLst>
                                    <p:cond delay="1700"/>
                                  </p:stCondLst>
                                  <p:childTnLst>
                                    <p:animMotion origin="layout" path="M 4.30556E-6 -4.44444E-6 L 0.26757 -4.44444E-6 " pathEditMode="relative" rAng="0" ptsTypes="AA">
                                      <p:cBhvr>
                                        <p:cTn id="185" dur="2000" fill="hold"/>
                                        <p:tgtEl>
                                          <p:spTgt spid="183"/>
                                        </p:tgtEl>
                                        <p:attrNameLst>
                                          <p:attrName>ppt_x</p:attrName>
                                          <p:attrName>ppt_y</p:attrName>
                                        </p:attrNameLst>
                                      </p:cBhvr>
                                      <p:rCtr x="13379" y="0"/>
                                    </p:animMotion>
                                  </p:childTnLst>
                                </p:cTn>
                              </p:par>
                              <p:par>
                                <p:cTn id="186" presetID="10" presetClass="exit" presetSubtype="0" fill="hold" grpId="2" nodeType="withEffect">
                                  <p:stCondLst>
                                    <p:cond delay="3200"/>
                                  </p:stCondLst>
                                  <p:childTnLst>
                                    <p:animEffect transition="out" filter="fade">
                                      <p:cBhvr>
                                        <p:cTn id="187" dur="700"/>
                                        <p:tgtEl>
                                          <p:spTgt spid="183"/>
                                        </p:tgtEl>
                                      </p:cBhvr>
                                    </p:animEffect>
                                    <p:set>
                                      <p:cBhvr>
                                        <p:cTn id="188" dur="1" fill="hold">
                                          <p:stCondLst>
                                            <p:cond delay="699"/>
                                          </p:stCondLst>
                                        </p:cTn>
                                        <p:tgtEl>
                                          <p:spTgt spid="183"/>
                                        </p:tgtEl>
                                        <p:attrNameLst>
                                          <p:attrName>style.visibility</p:attrName>
                                        </p:attrNameLst>
                                      </p:cBhvr>
                                      <p:to>
                                        <p:strVal val="hidden"/>
                                      </p:to>
                                    </p:set>
                                  </p:childTnLst>
                                </p:cTn>
                              </p:par>
                              <p:par>
                                <p:cTn id="189" presetID="10" presetClass="entr" presetSubtype="0" fill="hold" grpId="1" nodeType="withEffect">
                                  <p:stCondLst>
                                    <p:cond delay="1700"/>
                                  </p:stCondLst>
                                  <p:childTnLst>
                                    <p:set>
                                      <p:cBhvr>
                                        <p:cTn id="190" dur="1" fill="hold">
                                          <p:stCondLst>
                                            <p:cond delay="0"/>
                                          </p:stCondLst>
                                        </p:cTn>
                                        <p:tgtEl>
                                          <p:spTgt spid="184"/>
                                        </p:tgtEl>
                                        <p:attrNameLst>
                                          <p:attrName>style.visibility</p:attrName>
                                        </p:attrNameLst>
                                      </p:cBhvr>
                                      <p:to>
                                        <p:strVal val="visible"/>
                                      </p:to>
                                    </p:set>
                                    <p:animEffect transition="in" filter="fade">
                                      <p:cBhvr>
                                        <p:cTn id="191" dur="500"/>
                                        <p:tgtEl>
                                          <p:spTgt spid="184"/>
                                        </p:tgtEl>
                                      </p:cBhvr>
                                    </p:animEffect>
                                  </p:childTnLst>
                                </p:cTn>
                              </p:par>
                              <p:par>
                                <p:cTn id="192" presetID="63" presetClass="path" presetSubtype="0" accel="50000" decel="50000" fill="hold" grpId="0" nodeType="withEffect">
                                  <p:stCondLst>
                                    <p:cond delay="2000"/>
                                  </p:stCondLst>
                                  <p:childTnLst>
                                    <p:animMotion origin="layout" path="M 0.0829 -4.44444E-6 L 0.35047 -4.44444E-6 " pathEditMode="relative" rAng="0" ptsTypes="AA">
                                      <p:cBhvr>
                                        <p:cTn id="193" dur="2000" fill="hold"/>
                                        <p:tgtEl>
                                          <p:spTgt spid="184"/>
                                        </p:tgtEl>
                                        <p:attrNameLst>
                                          <p:attrName>ppt_x</p:attrName>
                                          <p:attrName>ppt_y</p:attrName>
                                        </p:attrNameLst>
                                      </p:cBhvr>
                                      <p:rCtr x="13379" y="0"/>
                                    </p:animMotion>
                                  </p:childTnLst>
                                </p:cTn>
                              </p:par>
                              <p:par>
                                <p:cTn id="194" presetID="10" presetClass="exit" presetSubtype="0" fill="hold" grpId="2" nodeType="withEffect">
                                  <p:stCondLst>
                                    <p:cond delay="3600"/>
                                  </p:stCondLst>
                                  <p:childTnLst>
                                    <p:animEffect transition="out" filter="fade">
                                      <p:cBhvr>
                                        <p:cTn id="195" dur="600"/>
                                        <p:tgtEl>
                                          <p:spTgt spid="184"/>
                                        </p:tgtEl>
                                      </p:cBhvr>
                                    </p:animEffect>
                                    <p:set>
                                      <p:cBhvr>
                                        <p:cTn id="196" dur="1" fill="hold">
                                          <p:stCondLst>
                                            <p:cond delay="599"/>
                                          </p:stCondLst>
                                        </p:cTn>
                                        <p:tgtEl>
                                          <p:spTgt spid="184"/>
                                        </p:tgtEl>
                                        <p:attrNameLst>
                                          <p:attrName>style.visibility</p:attrName>
                                        </p:attrNameLst>
                                      </p:cBhvr>
                                      <p:to>
                                        <p:strVal val="hidden"/>
                                      </p:to>
                                    </p:set>
                                  </p:childTnLst>
                                </p:cTn>
                              </p:par>
                              <p:par>
                                <p:cTn id="197" presetID="10" presetClass="entr" presetSubtype="0" fill="hold" grpId="1" nodeType="withEffect">
                                  <p:stCondLst>
                                    <p:cond delay="1700"/>
                                  </p:stCondLst>
                                  <p:childTnLst>
                                    <p:set>
                                      <p:cBhvr>
                                        <p:cTn id="198" dur="1" fill="hold">
                                          <p:stCondLst>
                                            <p:cond delay="0"/>
                                          </p:stCondLst>
                                        </p:cTn>
                                        <p:tgtEl>
                                          <p:spTgt spid="185"/>
                                        </p:tgtEl>
                                        <p:attrNameLst>
                                          <p:attrName>style.visibility</p:attrName>
                                        </p:attrNameLst>
                                      </p:cBhvr>
                                      <p:to>
                                        <p:strVal val="visible"/>
                                      </p:to>
                                    </p:set>
                                    <p:animEffect transition="in" filter="fade">
                                      <p:cBhvr>
                                        <p:cTn id="199" dur="500"/>
                                        <p:tgtEl>
                                          <p:spTgt spid="185"/>
                                        </p:tgtEl>
                                      </p:cBhvr>
                                    </p:animEffect>
                                  </p:childTnLst>
                                </p:cTn>
                              </p:par>
                              <p:par>
                                <p:cTn id="200" presetID="63" presetClass="path" presetSubtype="0" accel="50000" decel="50000" fill="hold" grpId="0" nodeType="withEffect">
                                  <p:stCondLst>
                                    <p:cond delay="2000"/>
                                  </p:stCondLst>
                                  <p:childTnLst>
                                    <p:animMotion origin="layout" path="M -1.73611E-6 3.08642E-6 L -0.17361 0.00058 " pathEditMode="relative" rAng="0" ptsTypes="AA">
                                      <p:cBhvr>
                                        <p:cTn id="201" dur="2000" fill="hold"/>
                                        <p:tgtEl>
                                          <p:spTgt spid="185"/>
                                        </p:tgtEl>
                                        <p:attrNameLst>
                                          <p:attrName>ppt_x</p:attrName>
                                          <p:attrName>ppt_y</p:attrName>
                                        </p:attrNameLst>
                                      </p:cBhvr>
                                      <p:rCtr x="-8681" y="19"/>
                                    </p:animMotion>
                                  </p:childTnLst>
                                </p:cTn>
                              </p:par>
                              <p:par>
                                <p:cTn id="202" presetID="10" presetClass="exit" presetSubtype="0" fill="hold" grpId="2" nodeType="withEffect">
                                  <p:stCondLst>
                                    <p:cond delay="3600"/>
                                  </p:stCondLst>
                                  <p:childTnLst>
                                    <p:animEffect transition="out" filter="fade">
                                      <p:cBhvr>
                                        <p:cTn id="203" dur="600"/>
                                        <p:tgtEl>
                                          <p:spTgt spid="185"/>
                                        </p:tgtEl>
                                      </p:cBhvr>
                                    </p:animEffect>
                                    <p:set>
                                      <p:cBhvr>
                                        <p:cTn id="204" dur="1" fill="hold">
                                          <p:stCondLst>
                                            <p:cond delay="599"/>
                                          </p:stCondLst>
                                        </p:cTn>
                                        <p:tgtEl>
                                          <p:spTgt spid="185"/>
                                        </p:tgtEl>
                                        <p:attrNameLst>
                                          <p:attrName>style.visibility</p:attrName>
                                        </p:attrNameLst>
                                      </p:cBhvr>
                                      <p:to>
                                        <p:strVal val="hidden"/>
                                      </p:to>
                                    </p:set>
                                  </p:childTnLst>
                                </p:cTn>
                              </p:par>
                              <p:par>
                                <p:cTn id="205" presetID="10" presetClass="entr" presetSubtype="0" fill="hold" grpId="1" nodeType="withEffect">
                                  <p:stCondLst>
                                    <p:cond delay="2000"/>
                                  </p:stCondLst>
                                  <p:childTnLst>
                                    <p:set>
                                      <p:cBhvr>
                                        <p:cTn id="206" dur="1" fill="hold">
                                          <p:stCondLst>
                                            <p:cond delay="0"/>
                                          </p:stCondLst>
                                        </p:cTn>
                                        <p:tgtEl>
                                          <p:spTgt spid="186"/>
                                        </p:tgtEl>
                                        <p:attrNameLst>
                                          <p:attrName>style.visibility</p:attrName>
                                        </p:attrNameLst>
                                      </p:cBhvr>
                                      <p:to>
                                        <p:strVal val="visible"/>
                                      </p:to>
                                    </p:set>
                                    <p:animEffect transition="in" filter="fade">
                                      <p:cBhvr>
                                        <p:cTn id="207" dur="700"/>
                                        <p:tgtEl>
                                          <p:spTgt spid="186"/>
                                        </p:tgtEl>
                                      </p:cBhvr>
                                    </p:animEffect>
                                  </p:childTnLst>
                                </p:cTn>
                              </p:par>
                              <p:par>
                                <p:cTn id="208" presetID="63" presetClass="path" presetSubtype="0" accel="50000" decel="50000" fill="hold" grpId="0" nodeType="withEffect">
                                  <p:stCondLst>
                                    <p:cond delay="2300"/>
                                  </p:stCondLst>
                                  <p:childTnLst>
                                    <p:animMotion origin="layout" path="M -3.22917E-6 3.08642E-6 L -0.1735 0.00058 " pathEditMode="relative" rAng="0" ptsTypes="AA">
                                      <p:cBhvr>
                                        <p:cTn id="209" dur="2000" fill="hold"/>
                                        <p:tgtEl>
                                          <p:spTgt spid="186"/>
                                        </p:tgtEl>
                                        <p:attrNameLst>
                                          <p:attrName>ppt_x</p:attrName>
                                          <p:attrName>ppt_y</p:attrName>
                                        </p:attrNameLst>
                                      </p:cBhvr>
                                      <p:rCtr x="-8681" y="19"/>
                                    </p:animMotion>
                                  </p:childTnLst>
                                </p:cTn>
                              </p:par>
                              <p:par>
                                <p:cTn id="210" presetID="10" presetClass="exit" presetSubtype="0" fill="hold" grpId="2" nodeType="withEffect">
                                  <p:stCondLst>
                                    <p:cond delay="3700"/>
                                  </p:stCondLst>
                                  <p:childTnLst>
                                    <p:animEffect transition="out" filter="fade">
                                      <p:cBhvr>
                                        <p:cTn id="211" dur="600"/>
                                        <p:tgtEl>
                                          <p:spTgt spid="186"/>
                                        </p:tgtEl>
                                      </p:cBhvr>
                                    </p:animEffect>
                                    <p:set>
                                      <p:cBhvr>
                                        <p:cTn id="212" dur="1" fill="hold">
                                          <p:stCondLst>
                                            <p:cond delay="599"/>
                                          </p:stCondLst>
                                        </p:cTn>
                                        <p:tgtEl>
                                          <p:spTgt spid="186"/>
                                        </p:tgtEl>
                                        <p:attrNameLst>
                                          <p:attrName>style.visibility</p:attrName>
                                        </p:attrNameLst>
                                      </p:cBhvr>
                                      <p:to>
                                        <p:strVal val="hidden"/>
                                      </p:to>
                                    </p:set>
                                  </p:childTnLst>
                                </p:cTn>
                              </p:par>
                              <p:par>
                                <p:cTn id="213" presetID="10" presetClass="entr" presetSubtype="0" fill="hold" grpId="1" nodeType="withEffect">
                                  <p:stCondLst>
                                    <p:cond delay="2300"/>
                                  </p:stCondLst>
                                  <p:childTnLst>
                                    <p:set>
                                      <p:cBhvr>
                                        <p:cTn id="214" dur="1" fill="hold">
                                          <p:stCondLst>
                                            <p:cond delay="0"/>
                                          </p:stCondLst>
                                        </p:cTn>
                                        <p:tgtEl>
                                          <p:spTgt spid="187"/>
                                        </p:tgtEl>
                                        <p:attrNameLst>
                                          <p:attrName>style.visibility</p:attrName>
                                        </p:attrNameLst>
                                      </p:cBhvr>
                                      <p:to>
                                        <p:strVal val="visible"/>
                                      </p:to>
                                    </p:set>
                                    <p:animEffect transition="in" filter="fade">
                                      <p:cBhvr>
                                        <p:cTn id="215" dur="700"/>
                                        <p:tgtEl>
                                          <p:spTgt spid="187"/>
                                        </p:tgtEl>
                                      </p:cBhvr>
                                    </p:animEffect>
                                  </p:childTnLst>
                                </p:cTn>
                              </p:par>
                              <p:par>
                                <p:cTn id="216" presetID="63" presetClass="path" presetSubtype="0" accel="50000" decel="50000" fill="hold" grpId="0" nodeType="withEffect">
                                  <p:stCondLst>
                                    <p:cond delay="2500"/>
                                  </p:stCondLst>
                                  <p:childTnLst>
                                    <p:animMotion origin="layout" path="M 0.13368 -2.71605E-6 L -0.14507 0.00097 " pathEditMode="relative" rAng="0" ptsTypes="AA">
                                      <p:cBhvr>
                                        <p:cTn id="217" dur="2000" fill="hold"/>
                                        <p:tgtEl>
                                          <p:spTgt spid="187"/>
                                        </p:tgtEl>
                                        <p:attrNameLst>
                                          <p:attrName>ppt_x</p:attrName>
                                          <p:attrName>ppt_y</p:attrName>
                                        </p:attrNameLst>
                                      </p:cBhvr>
                                      <p:rCtr x="-13943" y="39"/>
                                    </p:animMotion>
                                  </p:childTnLst>
                                </p:cTn>
                              </p:par>
                              <p:par>
                                <p:cTn id="218" presetID="10" presetClass="exit" presetSubtype="0" fill="hold" grpId="2" nodeType="withEffect">
                                  <p:stCondLst>
                                    <p:cond delay="4000"/>
                                  </p:stCondLst>
                                  <p:childTnLst>
                                    <p:animEffect transition="out" filter="fade">
                                      <p:cBhvr>
                                        <p:cTn id="219" dur="600"/>
                                        <p:tgtEl>
                                          <p:spTgt spid="187"/>
                                        </p:tgtEl>
                                      </p:cBhvr>
                                    </p:animEffect>
                                    <p:set>
                                      <p:cBhvr>
                                        <p:cTn id="220" dur="1" fill="hold">
                                          <p:stCondLst>
                                            <p:cond delay="599"/>
                                          </p:stCondLst>
                                        </p:cTn>
                                        <p:tgtEl>
                                          <p:spTgt spid="187"/>
                                        </p:tgtEl>
                                        <p:attrNameLst>
                                          <p:attrName>style.visibility</p:attrName>
                                        </p:attrNameLst>
                                      </p:cBhvr>
                                      <p:to>
                                        <p:strVal val="hidden"/>
                                      </p:to>
                                    </p:set>
                                  </p:childTnLst>
                                </p:cTn>
                              </p:par>
                              <p:par>
                                <p:cTn id="221" presetID="10" presetClass="entr" presetSubtype="0" fill="hold" grpId="1" nodeType="withEffect">
                                  <p:stCondLst>
                                    <p:cond delay="2500"/>
                                  </p:stCondLst>
                                  <p:childTnLst>
                                    <p:set>
                                      <p:cBhvr>
                                        <p:cTn id="222" dur="1" fill="hold">
                                          <p:stCondLst>
                                            <p:cond delay="0"/>
                                          </p:stCondLst>
                                        </p:cTn>
                                        <p:tgtEl>
                                          <p:spTgt spid="188"/>
                                        </p:tgtEl>
                                        <p:attrNameLst>
                                          <p:attrName>style.visibility</p:attrName>
                                        </p:attrNameLst>
                                      </p:cBhvr>
                                      <p:to>
                                        <p:strVal val="visible"/>
                                      </p:to>
                                    </p:set>
                                    <p:animEffect transition="in" filter="fade">
                                      <p:cBhvr>
                                        <p:cTn id="223" dur="700"/>
                                        <p:tgtEl>
                                          <p:spTgt spid="188"/>
                                        </p:tgtEl>
                                      </p:cBhvr>
                                    </p:animEffect>
                                  </p:childTnLst>
                                </p:cTn>
                              </p:par>
                              <p:par>
                                <p:cTn id="224" presetID="63" presetClass="path" presetSubtype="0" accel="50000" decel="50000" fill="hold" grpId="0" nodeType="withEffect">
                                  <p:stCondLst>
                                    <p:cond delay="2700"/>
                                  </p:stCondLst>
                                  <p:childTnLst>
                                    <p:animMotion origin="layout" path="M 0.17264 -2.71605E-6 L -0.10612 0.00097 " pathEditMode="relative" rAng="0" ptsTypes="AA">
                                      <p:cBhvr>
                                        <p:cTn id="225" dur="2000" fill="hold"/>
                                        <p:tgtEl>
                                          <p:spTgt spid="188"/>
                                        </p:tgtEl>
                                        <p:attrNameLst>
                                          <p:attrName>ppt_x</p:attrName>
                                          <p:attrName>ppt_y</p:attrName>
                                        </p:attrNameLst>
                                      </p:cBhvr>
                                      <p:rCtr x="-13943" y="39"/>
                                    </p:animMotion>
                                  </p:childTnLst>
                                </p:cTn>
                              </p:par>
                              <p:par>
                                <p:cTn id="226" presetID="10" presetClass="exit" presetSubtype="0" fill="hold" grpId="2" nodeType="withEffect">
                                  <p:stCondLst>
                                    <p:cond delay="4200"/>
                                  </p:stCondLst>
                                  <p:childTnLst>
                                    <p:animEffect transition="out" filter="fade">
                                      <p:cBhvr>
                                        <p:cTn id="227" dur="600"/>
                                        <p:tgtEl>
                                          <p:spTgt spid="188"/>
                                        </p:tgtEl>
                                      </p:cBhvr>
                                    </p:animEffect>
                                    <p:set>
                                      <p:cBhvr>
                                        <p:cTn id="228" dur="1" fill="hold">
                                          <p:stCondLst>
                                            <p:cond delay="599"/>
                                          </p:stCondLst>
                                        </p:cTn>
                                        <p:tgtEl>
                                          <p:spTgt spid="188"/>
                                        </p:tgtEl>
                                        <p:attrNameLst>
                                          <p:attrName>style.visibility</p:attrName>
                                        </p:attrNameLst>
                                      </p:cBhvr>
                                      <p:to>
                                        <p:strVal val="hidden"/>
                                      </p:to>
                                    </p:set>
                                  </p:childTnLst>
                                </p:cTn>
                              </p:par>
                              <p:par>
                                <p:cTn id="229" presetID="10" presetClass="entr" presetSubtype="0" fill="hold" grpId="1" nodeType="withEffect">
                                  <p:stCondLst>
                                    <p:cond delay="2800"/>
                                  </p:stCondLst>
                                  <p:childTnLst>
                                    <p:set>
                                      <p:cBhvr>
                                        <p:cTn id="230" dur="1" fill="hold">
                                          <p:stCondLst>
                                            <p:cond delay="0"/>
                                          </p:stCondLst>
                                        </p:cTn>
                                        <p:tgtEl>
                                          <p:spTgt spid="189"/>
                                        </p:tgtEl>
                                        <p:attrNameLst>
                                          <p:attrName>style.visibility</p:attrName>
                                        </p:attrNameLst>
                                      </p:cBhvr>
                                      <p:to>
                                        <p:strVal val="visible"/>
                                      </p:to>
                                    </p:set>
                                    <p:animEffect transition="in" filter="fade">
                                      <p:cBhvr>
                                        <p:cTn id="231" dur="700"/>
                                        <p:tgtEl>
                                          <p:spTgt spid="189"/>
                                        </p:tgtEl>
                                      </p:cBhvr>
                                    </p:animEffect>
                                  </p:childTnLst>
                                </p:cTn>
                              </p:par>
                              <p:par>
                                <p:cTn id="232" presetID="63" presetClass="path" presetSubtype="0" accel="50000" decel="50000" fill="hold" grpId="0" nodeType="withEffect">
                                  <p:stCondLst>
                                    <p:cond delay="3000"/>
                                  </p:stCondLst>
                                  <p:childTnLst>
                                    <p:animMotion origin="layout" path="M 0.1071 3.08642E-6 L -0.17166 0.00096 " pathEditMode="relative" rAng="0" ptsTypes="AA">
                                      <p:cBhvr>
                                        <p:cTn id="233" dur="2000" fill="hold"/>
                                        <p:tgtEl>
                                          <p:spTgt spid="189"/>
                                        </p:tgtEl>
                                        <p:attrNameLst>
                                          <p:attrName>ppt_x</p:attrName>
                                          <p:attrName>ppt_y</p:attrName>
                                        </p:attrNameLst>
                                      </p:cBhvr>
                                      <p:rCtr x="-13943" y="39"/>
                                    </p:animMotion>
                                  </p:childTnLst>
                                </p:cTn>
                              </p:par>
                              <p:par>
                                <p:cTn id="234" presetID="10" presetClass="exit" presetSubtype="0" fill="hold" grpId="2" nodeType="withEffect">
                                  <p:stCondLst>
                                    <p:cond delay="4700"/>
                                  </p:stCondLst>
                                  <p:childTnLst>
                                    <p:animEffect transition="out" filter="fade">
                                      <p:cBhvr>
                                        <p:cTn id="235" dur="500"/>
                                        <p:tgtEl>
                                          <p:spTgt spid="189"/>
                                        </p:tgtEl>
                                      </p:cBhvr>
                                    </p:animEffect>
                                    <p:set>
                                      <p:cBhvr>
                                        <p:cTn id="236" dur="1" fill="hold">
                                          <p:stCondLst>
                                            <p:cond delay="499"/>
                                          </p:stCondLst>
                                        </p:cTn>
                                        <p:tgtEl>
                                          <p:spTgt spid="189"/>
                                        </p:tgtEl>
                                        <p:attrNameLst>
                                          <p:attrName>style.visibility</p:attrName>
                                        </p:attrNameLst>
                                      </p:cBhvr>
                                      <p:to>
                                        <p:strVal val="hidden"/>
                                      </p:to>
                                    </p:set>
                                  </p:childTnLst>
                                </p:cTn>
                              </p:par>
                              <p:par>
                                <p:cTn id="237" presetID="10" presetClass="entr" presetSubtype="0" fill="hold" grpId="1" nodeType="withEffect">
                                  <p:stCondLst>
                                    <p:cond delay="3200"/>
                                  </p:stCondLst>
                                  <p:childTnLst>
                                    <p:set>
                                      <p:cBhvr>
                                        <p:cTn id="238" dur="1" fill="hold">
                                          <p:stCondLst>
                                            <p:cond delay="0"/>
                                          </p:stCondLst>
                                        </p:cTn>
                                        <p:tgtEl>
                                          <p:spTgt spid="190"/>
                                        </p:tgtEl>
                                        <p:attrNameLst>
                                          <p:attrName>style.visibility</p:attrName>
                                        </p:attrNameLst>
                                      </p:cBhvr>
                                      <p:to>
                                        <p:strVal val="visible"/>
                                      </p:to>
                                    </p:set>
                                    <p:animEffect transition="in" filter="fade">
                                      <p:cBhvr>
                                        <p:cTn id="239" dur="500"/>
                                        <p:tgtEl>
                                          <p:spTgt spid="190"/>
                                        </p:tgtEl>
                                      </p:cBhvr>
                                    </p:animEffect>
                                  </p:childTnLst>
                                </p:cTn>
                              </p:par>
                              <p:par>
                                <p:cTn id="240" presetID="63" presetClass="path" presetSubtype="0" accel="50000" decel="50000" fill="hold" grpId="0" nodeType="withEffect">
                                  <p:stCondLst>
                                    <p:cond delay="3200"/>
                                  </p:stCondLst>
                                  <p:childTnLst>
                                    <p:animMotion origin="layout" path="M 0.01227 3.08642E-6 L -0.17339 0.00058 " pathEditMode="relative" rAng="0" ptsTypes="AA">
                                      <p:cBhvr>
                                        <p:cTn id="241" dur="2000" fill="hold"/>
                                        <p:tgtEl>
                                          <p:spTgt spid="190"/>
                                        </p:tgtEl>
                                        <p:attrNameLst>
                                          <p:attrName>ppt_x</p:attrName>
                                          <p:attrName>ppt_y</p:attrName>
                                        </p:attrNameLst>
                                      </p:cBhvr>
                                      <p:rCtr x="-9288" y="19"/>
                                    </p:animMotion>
                                  </p:childTnLst>
                                </p:cTn>
                              </p:par>
                              <p:par>
                                <p:cTn id="242" presetID="10" presetClass="exit" presetSubtype="0" fill="hold" grpId="2" nodeType="withEffect">
                                  <p:stCondLst>
                                    <p:cond delay="4700"/>
                                  </p:stCondLst>
                                  <p:childTnLst>
                                    <p:animEffect transition="out" filter="fade">
                                      <p:cBhvr>
                                        <p:cTn id="243" dur="500"/>
                                        <p:tgtEl>
                                          <p:spTgt spid="190"/>
                                        </p:tgtEl>
                                      </p:cBhvr>
                                    </p:animEffect>
                                    <p:set>
                                      <p:cBhvr>
                                        <p:cTn id="244" dur="1" fill="hold">
                                          <p:stCondLst>
                                            <p:cond delay="499"/>
                                          </p:stCondLst>
                                        </p:cTn>
                                        <p:tgtEl>
                                          <p:spTgt spid="190"/>
                                        </p:tgtEl>
                                        <p:attrNameLst>
                                          <p:attrName>style.visibility</p:attrName>
                                        </p:attrNameLst>
                                      </p:cBhvr>
                                      <p:to>
                                        <p:strVal val="hidden"/>
                                      </p:to>
                                    </p:set>
                                  </p:childTnLst>
                                </p:cTn>
                              </p:par>
                              <p:par>
                                <p:cTn id="245" presetID="10" presetClass="entr" presetSubtype="0" fill="hold" grpId="1" nodeType="withEffect">
                                  <p:stCondLst>
                                    <p:cond delay="1700"/>
                                  </p:stCondLst>
                                  <p:childTnLst>
                                    <p:set>
                                      <p:cBhvr>
                                        <p:cTn id="246" dur="1" fill="hold">
                                          <p:stCondLst>
                                            <p:cond delay="0"/>
                                          </p:stCondLst>
                                        </p:cTn>
                                        <p:tgtEl>
                                          <p:spTgt spid="191"/>
                                        </p:tgtEl>
                                        <p:attrNameLst>
                                          <p:attrName>style.visibility</p:attrName>
                                        </p:attrNameLst>
                                      </p:cBhvr>
                                      <p:to>
                                        <p:strVal val="visible"/>
                                      </p:to>
                                    </p:set>
                                    <p:animEffect transition="in" filter="fade">
                                      <p:cBhvr>
                                        <p:cTn id="247" dur="500"/>
                                        <p:tgtEl>
                                          <p:spTgt spid="191"/>
                                        </p:tgtEl>
                                      </p:cBhvr>
                                    </p:animEffect>
                                  </p:childTnLst>
                                </p:cTn>
                              </p:par>
                              <p:par>
                                <p:cTn id="248" presetID="63" presetClass="path" presetSubtype="0" accel="50000" decel="50000" fill="hold" grpId="0" nodeType="withEffect">
                                  <p:stCondLst>
                                    <p:cond delay="2000"/>
                                  </p:stCondLst>
                                  <p:childTnLst>
                                    <p:animMotion origin="layout" path="M 0.13813 2.71605E-6 L -0.14062 0.00096 " pathEditMode="relative" rAng="0" ptsTypes="AA">
                                      <p:cBhvr>
                                        <p:cTn id="249" dur="2000" fill="hold"/>
                                        <p:tgtEl>
                                          <p:spTgt spid="191"/>
                                        </p:tgtEl>
                                        <p:attrNameLst>
                                          <p:attrName>ppt_x</p:attrName>
                                          <p:attrName>ppt_y</p:attrName>
                                        </p:attrNameLst>
                                      </p:cBhvr>
                                      <p:rCtr x="-13943" y="39"/>
                                    </p:animMotion>
                                  </p:childTnLst>
                                </p:cTn>
                              </p:par>
                              <p:par>
                                <p:cTn id="250" presetID="10" presetClass="exit" presetSubtype="0" fill="hold" grpId="2" nodeType="withEffect">
                                  <p:stCondLst>
                                    <p:cond delay="3600"/>
                                  </p:stCondLst>
                                  <p:childTnLst>
                                    <p:animEffect transition="out" filter="fade">
                                      <p:cBhvr>
                                        <p:cTn id="251" dur="600"/>
                                        <p:tgtEl>
                                          <p:spTgt spid="191"/>
                                        </p:tgtEl>
                                      </p:cBhvr>
                                    </p:animEffect>
                                    <p:set>
                                      <p:cBhvr>
                                        <p:cTn id="252" dur="1" fill="hold">
                                          <p:stCondLst>
                                            <p:cond delay="599"/>
                                          </p:stCondLst>
                                        </p:cTn>
                                        <p:tgtEl>
                                          <p:spTgt spid="191"/>
                                        </p:tgtEl>
                                        <p:attrNameLst>
                                          <p:attrName>style.visibility</p:attrName>
                                        </p:attrNameLst>
                                      </p:cBhvr>
                                      <p:to>
                                        <p:strVal val="hidden"/>
                                      </p:to>
                                    </p:set>
                                  </p:childTnLst>
                                </p:cTn>
                              </p:par>
                              <p:par>
                                <p:cTn id="253" presetID="10" presetClass="entr" presetSubtype="0" fill="hold" grpId="1" nodeType="withEffect">
                                  <p:stCondLst>
                                    <p:cond delay="2000"/>
                                  </p:stCondLst>
                                  <p:childTnLst>
                                    <p:set>
                                      <p:cBhvr>
                                        <p:cTn id="254" dur="1" fill="hold">
                                          <p:stCondLst>
                                            <p:cond delay="0"/>
                                          </p:stCondLst>
                                        </p:cTn>
                                        <p:tgtEl>
                                          <p:spTgt spid="192"/>
                                        </p:tgtEl>
                                        <p:attrNameLst>
                                          <p:attrName>style.visibility</p:attrName>
                                        </p:attrNameLst>
                                      </p:cBhvr>
                                      <p:to>
                                        <p:strVal val="visible"/>
                                      </p:to>
                                    </p:set>
                                    <p:animEffect transition="in" filter="fade">
                                      <p:cBhvr>
                                        <p:cTn id="255" dur="700"/>
                                        <p:tgtEl>
                                          <p:spTgt spid="192"/>
                                        </p:tgtEl>
                                      </p:cBhvr>
                                    </p:animEffect>
                                  </p:childTnLst>
                                </p:cTn>
                              </p:par>
                              <p:par>
                                <p:cTn id="256" presetID="63" presetClass="path" presetSubtype="0" accel="50000" decel="50000" fill="hold" grpId="0" nodeType="withEffect">
                                  <p:stCondLst>
                                    <p:cond delay="2300"/>
                                  </p:stCondLst>
                                  <p:childTnLst>
                                    <p:animMotion origin="layout" path="M -3.68056E-6 2.71605E-6 L -0.17263 0.00019 " pathEditMode="relative" rAng="0" ptsTypes="AA">
                                      <p:cBhvr>
                                        <p:cTn id="257" dur="2000" fill="hold"/>
                                        <p:tgtEl>
                                          <p:spTgt spid="192"/>
                                        </p:tgtEl>
                                        <p:attrNameLst>
                                          <p:attrName>ppt_x</p:attrName>
                                          <p:attrName>ppt_y</p:attrName>
                                        </p:attrNameLst>
                                      </p:cBhvr>
                                      <p:rCtr x="-8637" y="0"/>
                                    </p:animMotion>
                                  </p:childTnLst>
                                </p:cTn>
                              </p:par>
                              <p:par>
                                <p:cTn id="258" presetID="10" presetClass="exit" presetSubtype="0" fill="hold" grpId="2" nodeType="withEffect">
                                  <p:stCondLst>
                                    <p:cond delay="3700"/>
                                  </p:stCondLst>
                                  <p:childTnLst>
                                    <p:animEffect transition="out" filter="fade">
                                      <p:cBhvr>
                                        <p:cTn id="259" dur="600"/>
                                        <p:tgtEl>
                                          <p:spTgt spid="192"/>
                                        </p:tgtEl>
                                      </p:cBhvr>
                                    </p:animEffect>
                                    <p:set>
                                      <p:cBhvr>
                                        <p:cTn id="260" dur="1" fill="hold">
                                          <p:stCondLst>
                                            <p:cond delay="599"/>
                                          </p:stCondLst>
                                        </p:cTn>
                                        <p:tgtEl>
                                          <p:spTgt spid="192"/>
                                        </p:tgtEl>
                                        <p:attrNameLst>
                                          <p:attrName>style.visibility</p:attrName>
                                        </p:attrNameLst>
                                      </p:cBhvr>
                                      <p:to>
                                        <p:strVal val="hidden"/>
                                      </p:to>
                                    </p:set>
                                  </p:childTnLst>
                                </p:cTn>
                              </p:par>
                              <p:par>
                                <p:cTn id="261" presetID="10" presetClass="entr" presetSubtype="0" fill="hold" grpId="1" nodeType="withEffect">
                                  <p:stCondLst>
                                    <p:cond delay="2300"/>
                                  </p:stCondLst>
                                  <p:childTnLst>
                                    <p:set>
                                      <p:cBhvr>
                                        <p:cTn id="262" dur="1" fill="hold">
                                          <p:stCondLst>
                                            <p:cond delay="0"/>
                                          </p:stCondLst>
                                        </p:cTn>
                                        <p:tgtEl>
                                          <p:spTgt spid="193"/>
                                        </p:tgtEl>
                                        <p:attrNameLst>
                                          <p:attrName>style.visibility</p:attrName>
                                        </p:attrNameLst>
                                      </p:cBhvr>
                                      <p:to>
                                        <p:strVal val="visible"/>
                                      </p:to>
                                    </p:set>
                                    <p:animEffect transition="in" filter="fade">
                                      <p:cBhvr>
                                        <p:cTn id="263" dur="700"/>
                                        <p:tgtEl>
                                          <p:spTgt spid="193"/>
                                        </p:tgtEl>
                                      </p:cBhvr>
                                    </p:animEffect>
                                  </p:childTnLst>
                                </p:cTn>
                              </p:par>
                              <p:par>
                                <p:cTn id="264" presetID="63" presetClass="path" presetSubtype="0" accel="50000" decel="50000" fill="hold" grpId="0" nodeType="withEffect">
                                  <p:stCondLst>
                                    <p:cond delay="2500"/>
                                  </p:stCondLst>
                                  <p:childTnLst>
                                    <p:animMotion origin="layout" path="M -3.68056E-6 -3.08642E-6 L -0.17263 -0.00019 " pathEditMode="relative" rAng="0" ptsTypes="AA">
                                      <p:cBhvr>
                                        <p:cTn id="265" dur="2000" fill="hold"/>
                                        <p:tgtEl>
                                          <p:spTgt spid="193"/>
                                        </p:tgtEl>
                                        <p:attrNameLst>
                                          <p:attrName>ppt_x</p:attrName>
                                          <p:attrName>ppt_y</p:attrName>
                                        </p:attrNameLst>
                                      </p:cBhvr>
                                      <p:rCtr x="-8637" y="-19"/>
                                    </p:animMotion>
                                  </p:childTnLst>
                                </p:cTn>
                              </p:par>
                              <p:par>
                                <p:cTn id="266" presetID="10" presetClass="exit" presetSubtype="0" fill="hold" grpId="2" nodeType="withEffect">
                                  <p:stCondLst>
                                    <p:cond delay="4000"/>
                                  </p:stCondLst>
                                  <p:childTnLst>
                                    <p:animEffect transition="out" filter="fade">
                                      <p:cBhvr>
                                        <p:cTn id="267" dur="600"/>
                                        <p:tgtEl>
                                          <p:spTgt spid="193"/>
                                        </p:tgtEl>
                                      </p:cBhvr>
                                    </p:animEffect>
                                    <p:set>
                                      <p:cBhvr>
                                        <p:cTn id="268" dur="1" fill="hold">
                                          <p:stCondLst>
                                            <p:cond delay="599"/>
                                          </p:stCondLst>
                                        </p:cTn>
                                        <p:tgtEl>
                                          <p:spTgt spid="193"/>
                                        </p:tgtEl>
                                        <p:attrNameLst>
                                          <p:attrName>style.visibility</p:attrName>
                                        </p:attrNameLst>
                                      </p:cBhvr>
                                      <p:to>
                                        <p:strVal val="hidden"/>
                                      </p:to>
                                    </p:set>
                                  </p:childTnLst>
                                </p:cTn>
                              </p:par>
                              <p:par>
                                <p:cTn id="269" presetID="10" presetClass="entr" presetSubtype="0" fill="hold" grpId="1" nodeType="withEffect">
                                  <p:stCondLst>
                                    <p:cond delay="2500"/>
                                  </p:stCondLst>
                                  <p:childTnLst>
                                    <p:set>
                                      <p:cBhvr>
                                        <p:cTn id="270" dur="1" fill="hold">
                                          <p:stCondLst>
                                            <p:cond delay="0"/>
                                          </p:stCondLst>
                                        </p:cTn>
                                        <p:tgtEl>
                                          <p:spTgt spid="194"/>
                                        </p:tgtEl>
                                        <p:attrNameLst>
                                          <p:attrName>style.visibility</p:attrName>
                                        </p:attrNameLst>
                                      </p:cBhvr>
                                      <p:to>
                                        <p:strVal val="visible"/>
                                      </p:to>
                                    </p:set>
                                    <p:animEffect transition="in" filter="fade">
                                      <p:cBhvr>
                                        <p:cTn id="271" dur="700"/>
                                        <p:tgtEl>
                                          <p:spTgt spid="194"/>
                                        </p:tgtEl>
                                      </p:cBhvr>
                                    </p:animEffect>
                                  </p:childTnLst>
                                </p:cTn>
                              </p:par>
                              <p:par>
                                <p:cTn id="272" presetID="63" presetClass="path" presetSubtype="0" accel="50000" decel="50000" fill="hold" grpId="0" nodeType="withEffect">
                                  <p:stCondLst>
                                    <p:cond delay="2700"/>
                                  </p:stCondLst>
                                  <p:childTnLst>
                                    <p:animMotion origin="layout" path="M -3.68056E-6 -3.08642E-6 L -0.17263 -0.00019 " pathEditMode="relative" rAng="0" ptsTypes="AA">
                                      <p:cBhvr>
                                        <p:cTn id="273" dur="2000" fill="hold"/>
                                        <p:tgtEl>
                                          <p:spTgt spid="194"/>
                                        </p:tgtEl>
                                        <p:attrNameLst>
                                          <p:attrName>ppt_x</p:attrName>
                                          <p:attrName>ppt_y</p:attrName>
                                        </p:attrNameLst>
                                      </p:cBhvr>
                                      <p:rCtr x="-8637" y="-19"/>
                                    </p:animMotion>
                                  </p:childTnLst>
                                </p:cTn>
                              </p:par>
                              <p:par>
                                <p:cTn id="274" presetID="10" presetClass="exit" presetSubtype="0" fill="hold" grpId="2" nodeType="withEffect">
                                  <p:stCondLst>
                                    <p:cond delay="4200"/>
                                  </p:stCondLst>
                                  <p:childTnLst>
                                    <p:animEffect transition="out" filter="fade">
                                      <p:cBhvr>
                                        <p:cTn id="275" dur="600"/>
                                        <p:tgtEl>
                                          <p:spTgt spid="194"/>
                                        </p:tgtEl>
                                      </p:cBhvr>
                                    </p:animEffect>
                                    <p:set>
                                      <p:cBhvr>
                                        <p:cTn id="276" dur="1" fill="hold">
                                          <p:stCondLst>
                                            <p:cond delay="599"/>
                                          </p:stCondLst>
                                        </p:cTn>
                                        <p:tgtEl>
                                          <p:spTgt spid="194"/>
                                        </p:tgtEl>
                                        <p:attrNameLst>
                                          <p:attrName>style.visibility</p:attrName>
                                        </p:attrNameLst>
                                      </p:cBhvr>
                                      <p:to>
                                        <p:strVal val="hidden"/>
                                      </p:to>
                                    </p:set>
                                  </p:childTnLst>
                                </p:cTn>
                              </p:par>
                              <p:par>
                                <p:cTn id="277" presetID="10" presetClass="entr" presetSubtype="0" fill="hold" grpId="1" nodeType="withEffect">
                                  <p:stCondLst>
                                    <p:cond delay="2800"/>
                                  </p:stCondLst>
                                  <p:childTnLst>
                                    <p:set>
                                      <p:cBhvr>
                                        <p:cTn id="278" dur="1" fill="hold">
                                          <p:stCondLst>
                                            <p:cond delay="0"/>
                                          </p:stCondLst>
                                        </p:cTn>
                                        <p:tgtEl>
                                          <p:spTgt spid="195"/>
                                        </p:tgtEl>
                                        <p:attrNameLst>
                                          <p:attrName>style.visibility</p:attrName>
                                        </p:attrNameLst>
                                      </p:cBhvr>
                                      <p:to>
                                        <p:strVal val="visible"/>
                                      </p:to>
                                    </p:set>
                                    <p:animEffect transition="in" filter="fade">
                                      <p:cBhvr>
                                        <p:cTn id="279" dur="700"/>
                                        <p:tgtEl>
                                          <p:spTgt spid="195"/>
                                        </p:tgtEl>
                                      </p:cBhvr>
                                    </p:animEffect>
                                  </p:childTnLst>
                                </p:cTn>
                              </p:par>
                              <p:par>
                                <p:cTn id="280" presetID="63" presetClass="path" presetSubtype="0" accel="50000" decel="50000" fill="hold" grpId="0" nodeType="withEffect">
                                  <p:stCondLst>
                                    <p:cond delay="3000"/>
                                  </p:stCondLst>
                                  <p:childTnLst>
                                    <p:animMotion origin="layout" path="M -6.94444E-7 2.71605E-6 L -0.17285 0.00019 " pathEditMode="relative" rAng="0" ptsTypes="AA">
                                      <p:cBhvr>
                                        <p:cTn id="281" dur="2000" fill="hold"/>
                                        <p:tgtEl>
                                          <p:spTgt spid="195"/>
                                        </p:tgtEl>
                                        <p:attrNameLst>
                                          <p:attrName>ppt_x</p:attrName>
                                          <p:attrName>ppt_y</p:attrName>
                                        </p:attrNameLst>
                                      </p:cBhvr>
                                      <p:rCtr x="-8648" y="0"/>
                                    </p:animMotion>
                                  </p:childTnLst>
                                </p:cTn>
                              </p:par>
                              <p:par>
                                <p:cTn id="282" presetID="10" presetClass="exit" presetSubtype="0" fill="hold" grpId="2" nodeType="withEffect">
                                  <p:stCondLst>
                                    <p:cond delay="4700"/>
                                  </p:stCondLst>
                                  <p:childTnLst>
                                    <p:animEffect transition="out" filter="fade">
                                      <p:cBhvr>
                                        <p:cTn id="283" dur="500"/>
                                        <p:tgtEl>
                                          <p:spTgt spid="195"/>
                                        </p:tgtEl>
                                      </p:cBhvr>
                                    </p:animEffect>
                                    <p:set>
                                      <p:cBhvr>
                                        <p:cTn id="284" dur="1" fill="hold">
                                          <p:stCondLst>
                                            <p:cond delay="499"/>
                                          </p:stCondLst>
                                        </p:cTn>
                                        <p:tgtEl>
                                          <p:spTgt spid="195"/>
                                        </p:tgtEl>
                                        <p:attrNameLst>
                                          <p:attrName>style.visibility</p:attrName>
                                        </p:attrNameLst>
                                      </p:cBhvr>
                                      <p:to>
                                        <p:strVal val="hidden"/>
                                      </p:to>
                                    </p:set>
                                  </p:childTnLst>
                                </p:cTn>
                              </p:par>
                              <p:par>
                                <p:cTn id="285" presetID="10" presetClass="entr" presetSubtype="0" fill="hold" grpId="1" nodeType="withEffect">
                                  <p:stCondLst>
                                    <p:cond delay="3200"/>
                                  </p:stCondLst>
                                  <p:childTnLst>
                                    <p:set>
                                      <p:cBhvr>
                                        <p:cTn id="286" dur="1" fill="hold">
                                          <p:stCondLst>
                                            <p:cond delay="0"/>
                                          </p:stCondLst>
                                        </p:cTn>
                                        <p:tgtEl>
                                          <p:spTgt spid="196"/>
                                        </p:tgtEl>
                                        <p:attrNameLst>
                                          <p:attrName>style.visibility</p:attrName>
                                        </p:attrNameLst>
                                      </p:cBhvr>
                                      <p:to>
                                        <p:strVal val="visible"/>
                                      </p:to>
                                    </p:set>
                                    <p:animEffect transition="in" filter="fade">
                                      <p:cBhvr>
                                        <p:cTn id="287" dur="500"/>
                                        <p:tgtEl>
                                          <p:spTgt spid="196"/>
                                        </p:tgtEl>
                                      </p:cBhvr>
                                    </p:animEffect>
                                  </p:childTnLst>
                                </p:cTn>
                              </p:par>
                              <p:par>
                                <p:cTn id="288" presetID="63" presetClass="path" presetSubtype="0" accel="50000" decel="50000" fill="hold" grpId="0" nodeType="withEffect">
                                  <p:stCondLst>
                                    <p:cond delay="3200"/>
                                  </p:stCondLst>
                                  <p:childTnLst>
                                    <p:animMotion origin="layout" path="M 4.82639E-6 2.71605E-6 L -0.17253 0.00019 " pathEditMode="relative" rAng="0" ptsTypes="AA">
                                      <p:cBhvr>
                                        <p:cTn id="289" dur="2000" fill="hold"/>
                                        <p:tgtEl>
                                          <p:spTgt spid="196"/>
                                        </p:tgtEl>
                                        <p:attrNameLst>
                                          <p:attrName>ppt_x</p:attrName>
                                          <p:attrName>ppt_y</p:attrName>
                                        </p:attrNameLst>
                                      </p:cBhvr>
                                      <p:rCtr x="-8626" y="0"/>
                                    </p:animMotion>
                                  </p:childTnLst>
                                </p:cTn>
                              </p:par>
                              <p:par>
                                <p:cTn id="290" presetID="10" presetClass="exit" presetSubtype="0" fill="hold" grpId="2" nodeType="withEffect">
                                  <p:stCondLst>
                                    <p:cond delay="4700"/>
                                  </p:stCondLst>
                                  <p:childTnLst>
                                    <p:animEffect transition="out" filter="fade">
                                      <p:cBhvr>
                                        <p:cTn id="291" dur="500"/>
                                        <p:tgtEl>
                                          <p:spTgt spid="196"/>
                                        </p:tgtEl>
                                      </p:cBhvr>
                                    </p:animEffect>
                                    <p:set>
                                      <p:cBhvr>
                                        <p:cTn id="292" dur="1" fill="hold">
                                          <p:stCondLst>
                                            <p:cond delay="499"/>
                                          </p:stCondLst>
                                        </p:cTn>
                                        <p:tgtEl>
                                          <p:spTgt spid="196"/>
                                        </p:tgtEl>
                                        <p:attrNameLst>
                                          <p:attrName>style.visibility</p:attrName>
                                        </p:attrNameLst>
                                      </p:cBhvr>
                                      <p:to>
                                        <p:strVal val="hidden"/>
                                      </p:to>
                                    </p:set>
                                  </p:childTnLst>
                                </p:cTn>
                              </p:par>
                              <p:par>
                                <p:cTn id="293" presetID="10" presetClass="entr" presetSubtype="0" fill="hold" grpId="1" nodeType="withEffect">
                                  <p:stCondLst>
                                    <p:cond delay="1700"/>
                                  </p:stCondLst>
                                  <p:childTnLst>
                                    <p:set>
                                      <p:cBhvr>
                                        <p:cTn id="294" dur="1" fill="hold">
                                          <p:stCondLst>
                                            <p:cond delay="0"/>
                                          </p:stCondLst>
                                        </p:cTn>
                                        <p:tgtEl>
                                          <p:spTgt spid="197"/>
                                        </p:tgtEl>
                                        <p:attrNameLst>
                                          <p:attrName>style.visibility</p:attrName>
                                        </p:attrNameLst>
                                      </p:cBhvr>
                                      <p:to>
                                        <p:strVal val="visible"/>
                                      </p:to>
                                    </p:set>
                                    <p:animEffect transition="in" filter="fade">
                                      <p:cBhvr>
                                        <p:cTn id="295" dur="500"/>
                                        <p:tgtEl>
                                          <p:spTgt spid="197"/>
                                        </p:tgtEl>
                                      </p:cBhvr>
                                    </p:animEffect>
                                  </p:childTnLst>
                                </p:cTn>
                              </p:par>
                              <p:par>
                                <p:cTn id="296" presetID="63" presetClass="path" presetSubtype="0" accel="50000" decel="50000" fill="hold" grpId="0" nodeType="withEffect">
                                  <p:stCondLst>
                                    <p:cond delay="2000"/>
                                  </p:stCondLst>
                                  <p:childTnLst>
                                    <p:animMotion origin="layout" path="M 0.14062 -4.44444E-6 L -0.13813 0.00097 " pathEditMode="relative" rAng="0" ptsTypes="AA">
                                      <p:cBhvr>
                                        <p:cTn id="297" dur="2000" fill="hold"/>
                                        <p:tgtEl>
                                          <p:spTgt spid="197"/>
                                        </p:tgtEl>
                                        <p:attrNameLst>
                                          <p:attrName>ppt_x</p:attrName>
                                          <p:attrName>ppt_y</p:attrName>
                                        </p:attrNameLst>
                                      </p:cBhvr>
                                      <p:rCtr x="-13943" y="39"/>
                                    </p:animMotion>
                                  </p:childTnLst>
                                </p:cTn>
                              </p:par>
                              <p:par>
                                <p:cTn id="298" presetID="10" presetClass="exit" presetSubtype="0" fill="hold" grpId="2" nodeType="withEffect">
                                  <p:stCondLst>
                                    <p:cond delay="3600"/>
                                  </p:stCondLst>
                                  <p:childTnLst>
                                    <p:animEffect transition="out" filter="fade">
                                      <p:cBhvr>
                                        <p:cTn id="299" dur="600"/>
                                        <p:tgtEl>
                                          <p:spTgt spid="197"/>
                                        </p:tgtEl>
                                      </p:cBhvr>
                                    </p:animEffect>
                                    <p:set>
                                      <p:cBhvr>
                                        <p:cTn id="300" dur="1" fill="hold">
                                          <p:stCondLst>
                                            <p:cond delay="599"/>
                                          </p:stCondLst>
                                        </p:cTn>
                                        <p:tgtEl>
                                          <p:spTgt spid="197"/>
                                        </p:tgtEl>
                                        <p:attrNameLst>
                                          <p:attrName>style.visibility</p:attrName>
                                        </p:attrNameLst>
                                      </p:cBhvr>
                                      <p:to>
                                        <p:strVal val="hidden"/>
                                      </p:to>
                                    </p:set>
                                  </p:childTnLst>
                                </p:cTn>
                              </p:par>
                              <p:par>
                                <p:cTn id="301" presetID="10" presetClass="entr" presetSubtype="0" fill="hold" grpId="1" nodeType="withEffect">
                                  <p:stCondLst>
                                    <p:cond delay="2000"/>
                                  </p:stCondLst>
                                  <p:childTnLst>
                                    <p:set>
                                      <p:cBhvr>
                                        <p:cTn id="302" dur="1" fill="hold">
                                          <p:stCondLst>
                                            <p:cond delay="0"/>
                                          </p:stCondLst>
                                        </p:cTn>
                                        <p:tgtEl>
                                          <p:spTgt spid="198"/>
                                        </p:tgtEl>
                                        <p:attrNameLst>
                                          <p:attrName>style.visibility</p:attrName>
                                        </p:attrNameLst>
                                      </p:cBhvr>
                                      <p:to>
                                        <p:strVal val="visible"/>
                                      </p:to>
                                    </p:set>
                                    <p:animEffect transition="in" filter="fade">
                                      <p:cBhvr>
                                        <p:cTn id="303" dur="700"/>
                                        <p:tgtEl>
                                          <p:spTgt spid="198"/>
                                        </p:tgtEl>
                                      </p:cBhvr>
                                    </p:animEffect>
                                  </p:childTnLst>
                                </p:cTn>
                              </p:par>
                              <p:par>
                                <p:cTn id="304" presetID="63" presetClass="path" presetSubtype="0" accel="50000" decel="50000" fill="hold" grpId="0" nodeType="withEffect">
                                  <p:stCondLst>
                                    <p:cond delay="2300"/>
                                  </p:stCondLst>
                                  <p:childTnLst>
                                    <p:animMotion origin="layout" path="M 0.11415 -4.44444E-6 L -0.16461 0.00097 " pathEditMode="relative" rAng="0" ptsTypes="AA">
                                      <p:cBhvr>
                                        <p:cTn id="305" dur="2000" fill="hold"/>
                                        <p:tgtEl>
                                          <p:spTgt spid="198"/>
                                        </p:tgtEl>
                                        <p:attrNameLst>
                                          <p:attrName>ppt_x</p:attrName>
                                          <p:attrName>ppt_y</p:attrName>
                                        </p:attrNameLst>
                                      </p:cBhvr>
                                      <p:rCtr x="-13943" y="39"/>
                                    </p:animMotion>
                                  </p:childTnLst>
                                </p:cTn>
                              </p:par>
                              <p:par>
                                <p:cTn id="306" presetID="10" presetClass="exit" presetSubtype="0" fill="hold" grpId="2" nodeType="withEffect">
                                  <p:stCondLst>
                                    <p:cond delay="3700"/>
                                  </p:stCondLst>
                                  <p:childTnLst>
                                    <p:animEffect transition="out" filter="fade">
                                      <p:cBhvr>
                                        <p:cTn id="307" dur="600"/>
                                        <p:tgtEl>
                                          <p:spTgt spid="198"/>
                                        </p:tgtEl>
                                      </p:cBhvr>
                                    </p:animEffect>
                                    <p:set>
                                      <p:cBhvr>
                                        <p:cTn id="308" dur="1" fill="hold">
                                          <p:stCondLst>
                                            <p:cond delay="599"/>
                                          </p:stCondLst>
                                        </p:cTn>
                                        <p:tgtEl>
                                          <p:spTgt spid="198"/>
                                        </p:tgtEl>
                                        <p:attrNameLst>
                                          <p:attrName>style.visibility</p:attrName>
                                        </p:attrNameLst>
                                      </p:cBhvr>
                                      <p:to>
                                        <p:strVal val="hidden"/>
                                      </p:to>
                                    </p:set>
                                  </p:childTnLst>
                                </p:cTn>
                              </p:par>
                              <p:par>
                                <p:cTn id="309" presetID="10" presetClass="entr" presetSubtype="0" fill="hold" grpId="1" nodeType="withEffect">
                                  <p:stCondLst>
                                    <p:cond delay="2300"/>
                                  </p:stCondLst>
                                  <p:childTnLst>
                                    <p:set>
                                      <p:cBhvr>
                                        <p:cTn id="310" dur="1" fill="hold">
                                          <p:stCondLst>
                                            <p:cond delay="0"/>
                                          </p:stCondLst>
                                        </p:cTn>
                                        <p:tgtEl>
                                          <p:spTgt spid="199"/>
                                        </p:tgtEl>
                                        <p:attrNameLst>
                                          <p:attrName>style.visibility</p:attrName>
                                        </p:attrNameLst>
                                      </p:cBhvr>
                                      <p:to>
                                        <p:strVal val="visible"/>
                                      </p:to>
                                    </p:set>
                                    <p:animEffect transition="in" filter="fade">
                                      <p:cBhvr>
                                        <p:cTn id="311" dur="700"/>
                                        <p:tgtEl>
                                          <p:spTgt spid="199"/>
                                        </p:tgtEl>
                                      </p:cBhvr>
                                    </p:animEffect>
                                  </p:childTnLst>
                                </p:cTn>
                              </p:par>
                              <p:par>
                                <p:cTn id="312" presetID="63" presetClass="path" presetSubtype="0" accel="50000" decel="50000" fill="hold" grpId="0" nodeType="withEffect">
                                  <p:stCondLst>
                                    <p:cond delay="2500"/>
                                  </p:stCondLst>
                                  <p:childTnLst>
                                    <p:animMotion origin="layout" path="M 0.16091 -2.46914E-7 L -0.11784 0.00096 " pathEditMode="relative" rAng="0" ptsTypes="AA">
                                      <p:cBhvr>
                                        <p:cTn id="313" dur="2000" fill="hold"/>
                                        <p:tgtEl>
                                          <p:spTgt spid="199"/>
                                        </p:tgtEl>
                                        <p:attrNameLst>
                                          <p:attrName>ppt_x</p:attrName>
                                          <p:attrName>ppt_y</p:attrName>
                                        </p:attrNameLst>
                                      </p:cBhvr>
                                      <p:rCtr x="-13943" y="39"/>
                                    </p:animMotion>
                                  </p:childTnLst>
                                </p:cTn>
                              </p:par>
                              <p:par>
                                <p:cTn id="314" presetID="10" presetClass="exit" presetSubtype="0" fill="hold" grpId="2" nodeType="withEffect">
                                  <p:stCondLst>
                                    <p:cond delay="4000"/>
                                  </p:stCondLst>
                                  <p:childTnLst>
                                    <p:animEffect transition="out" filter="fade">
                                      <p:cBhvr>
                                        <p:cTn id="315" dur="600"/>
                                        <p:tgtEl>
                                          <p:spTgt spid="199"/>
                                        </p:tgtEl>
                                      </p:cBhvr>
                                    </p:animEffect>
                                    <p:set>
                                      <p:cBhvr>
                                        <p:cTn id="316" dur="1" fill="hold">
                                          <p:stCondLst>
                                            <p:cond delay="599"/>
                                          </p:stCondLst>
                                        </p:cTn>
                                        <p:tgtEl>
                                          <p:spTgt spid="199"/>
                                        </p:tgtEl>
                                        <p:attrNameLst>
                                          <p:attrName>style.visibility</p:attrName>
                                        </p:attrNameLst>
                                      </p:cBhvr>
                                      <p:to>
                                        <p:strVal val="hidden"/>
                                      </p:to>
                                    </p:set>
                                  </p:childTnLst>
                                </p:cTn>
                              </p:par>
                              <p:par>
                                <p:cTn id="317" presetID="10" presetClass="entr" presetSubtype="0" fill="hold" grpId="1" nodeType="withEffect">
                                  <p:stCondLst>
                                    <p:cond delay="2500"/>
                                  </p:stCondLst>
                                  <p:childTnLst>
                                    <p:set>
                                      <p:cBhvr>
                                        <p:cTn id="318" dur="1" fill="hold">
                                          <p:stCondLst>
                                            <p:cond delay="0"/>
                                          </p:stCondLst>
                                        </p:cTn>
                                        <p:tgtEl>
                                          <p:spTgt spid="200"/>
                                        </p:tgtEl>
                                        <p:attrNameLst>
                                          <p:attrName>style.visibility</p:attrName>
                                        </p:attrNameLst>
                                      </p:cBhvr>
                                      <p:to>
                                        <p:strVal val="visible"/>
                                      </p:to>
                                    </p:set>
                                    <p:animEffect transition="in" filter="fade">
                                      <p:cBhvr>
                                        <p:cTn id="319" dur="700"/>
                                        <p:tgtEl>
                                          <p:spTgt spid="200"/>
                                        </p:tgtEl>
                                      </p:cBhvr>
                                    </p:animEffect>
                                  </p:childTnLst>
                                </p:cTn>
                              </p:par>
                              <p:par>
                                <p:cTn id="320" presetID="63" presetClass="path" presetSubtype="0" accel="50000" decel="50000" fill="hold" grpId="0" nodeType="withEffect">
                                  <p:stCondLst>
                                    <p:cond delay="2700"/>
                                  </p:stCondLst>
                                  <p:childTnLst>
                                    <p:animMotion origin="layout" path="M 0.16666 -2.46914E-7 L -0.11209 0.00096 " pathEditMode="relative" rAng="0" ptsTypes="AA">
                                      <p:cBhvr>
                                        <p:cTn id="321" dur="2000" fill="hold"/>
                                        <p:tgtEl>
                                          <p:spTgt spid="200"/>
                                        </p:tgtEl>
                                        <p:attrNameLst>
                                          <p:attrName>ppt_x</p:attrName>
                                          <p:attrName>ppt_y</p:attrName>
                                        </p:attrNameLst>
                                      </p:cBhvr>
                                      <p:rCtr x="-13943" y="39"/>
                                    </p:animMotion>
                                  </p:childTnLst>
                                </p:cTn>
                              </p:par>
                              <p:par>
                                <p:cTn id="322" presetID="10" presetClass="exit" presetSubtype="0" fill="hold" grpId="2" nodeType="withEffect">
                                  <p:stCondLst>
                                    <p:cond delay="4200"/>
                                  </p:stCondLst>
                                  <p:childTnLst>
                                    <p:animEffect transition="out" filter="fade">
                                      <p:cBhvr>
                                        <p:cTn id="323" dur="600"/>
                                        <p:tgtEl>
                                          <p:spTgt spid="200"/>
                                        </p:tgtEl>
                                      </p:cBhvr>
                                    </p:animEffect>
                                    <p:set>
                                      <p:cBhvr>
                                        <p:cTn id="324" dur="1" fill="hold">
                                          <p:stCondLst>
                                            <p:cond delay="599"/>
                                          </p:stCondLst>
                                        </p:cTn>
                                        <p:tgtEl>
                                          <p:spTgt spid="200"/>
                                        </p:tgtEl>
                                        <p:attrNameLst>
                                          <p:attrName>style.visibility</p:attrName>
                                        </p:attrNameLst>
                                      </p:cBhvr>
                                      <p:to>
                                        <p:strVal val="hidden"/>
                                      </p:to>
                                    </p:set>
                                  </p:childTnLst>
                                </p:cTn>
                              </p:par>
                              <p:par>
                                <p:cTn id="325" presetID="10" presetClass="entr" presetSubtype="0" fill="hold" grpId="1" nodeType="withEffect">
                                  <p:stCondLst>
                                    <p:cond delay="2800"/>
                                  </p:stCondLst>
                                  <p:childTnLst>
                                    <p:set>
                                      <p:cBhvr>
                                        <p:cTn id="326" dur="1" fill="hold">
                                          <p:stCondLst>
                                            <p:cond delay="0"/>
                                          </p:stCondLst>
                                        </p:cTn>
                                        <p:tgtEl>
                                          <p:spTgt spid="201"/>
                                        </p:tgtEl>
                                        <p:attrNameLst>
                                          <p:attrName>style.visibility</p:attrName>
                                        </p:attrNameLst>
                                      </p:cBhvr>
                                      <p:to>
                                        <p:strVal val="visible"/>
                                      </p:to>
                                    </p:set>
                                    <p:animEffect transition="in" filter="fade">
                                      <p:cBhvr>
                                        <p:cTn id="327" dur="700"/>
                                        <p:tgtEl>
                                          <p:spTgt spid="201"/>
                                        </p:tgtEl>
                                      </p:cBhvr>
                                    </p:animEffect>
                                  </p:childTnLst>
                                </p:cTn>
                              </p:par>
                              <p:par>
                                <p:cTn id="328" presetID="63" presetClass="path" presetSubtype="0" accel="50000" decel="50000" fill="hold" grpId="0" nodeType="withEffect">
                                  <p:stCondLst>
                                    <p:cond delay="3000"/>
                                  </p:stCondLst>
                                  <p:childTnLst>
                                    <p:animMotion origin="layout" path="M 0.12033 -4.44444E-6 L -0.15842 0.00097 " pathEditMode="relative" rAng="0" ptsTypes="AA">
                                      <p:cBhvr>
                                        <p:cTn id="329" dur="2000" fill="hold"/>
                                        <p:tgtEl>
                                          <p:spTgt spid="201"/>
                                        </p:tgtEl>
                                        <p:attrNameLst>
                                          <p:attrName>ppt_x</p:attrName>
                                          <p:attrName>ppt_y</p:attrName>
                                        </p:attrNameLst>
                                      </p:cBhvr>
                                      <p:rCtr x="-13943" y="39"/>
                                    </p:animMotion>
                                  </p:childTnLst>
                                </p:cTn>
                              </p:par>
                              <p:par>
                                <p:cTn id="330" presetID="10" presetClass="exit" presetSubtype="0" fill="hold" grpId="2" nodeType="withEffect">
                                  <p:stCondLst>
                                    <p:cond delay="4700"/>
                                  </p:stCondLst>
                                  <p:childTnLst>
                                    <p:animEffect transition="out" filter="fade">
                                      <p:cBhvr>
                                        <p:cTn id="331" dur="500"/>
                                        <p:tgtEl>
                                          <p:spTgt spid="201"/>
                                        </p:tgtEl>
                                      </p:cBhvr>
                                    </p:animEffect>
                                    <p:set>
                                      <p:cBhvr>
                                        <p:cTn id="332" dur="1" fill="hold">
                                          <p:stCondLst>
                                            <p:cond delay="499"/>
                                          </p:stCondLst>
                                        </p:cTn>
                                        <p:tgtEl>
                                          <p:spTgt spid="201"/>
                                        </p:tgtEl>
                                        <p:attrNameLst>
                                          <p:attrName>style.visibility</p:attrName>
                                        </p:attrNameLst>
                                      </p:cBhvr>
                                      <p:to>
                                        <p:strVal val="hidden"/>
                                      </p:to>
                                    </p:set>
                                  </p:childTnLst>
                                </p:cTn>
                              </p:par>
                              <p:par>
                                <p:cTn id="333" presetID="10" presetClass="entr" presetSubtype="0" fill="hold" grpId="1" nodeType="withEffect">
                                  <p:stCondLst>
                                    <p:cond delay="3200"/>
                                  </p:stCondLst>
                                  <p:childTnLst>
                                    <p:set>
                                      <p:cBhvr>
                                        <p:cTn id="334" dur="1" fill="hold">
                                          <p:stCondLst>
                                            <p:cond delay="0"/>
                                          </p:stCondLst>
                                        </p:cTn>
                                        <p:tgtEl>
                                          <p:spTgt spid="202"/>
                                        </p:tgtEl>
                                        <p:attrNameLst>
                                          <p:attrName>style.visibility</p:attrName>
                                        </p:attrNameLst>
                                      </p:cBhvr>
                                      <p:to>
                                        <p:strVal val="visible"/>
                                      </p:to>
                                    </p:set>
                                    <p:animEffect transition="in" filter="fade">
                                      <p:cBhvr>
                                        <p:cTn id="335" dur="500"/>
                                        <p:tgtEl>
                                          <p:spTgt spid="202"/>
                                        </p:tgtEl>
                                      </p:cBhvr>
                                    </p:animEffect>
                                  </p:childTnLst>
                                </p:cTn>
                              </p:par>
                              <p:par>
                                <p:cTn id="336" presetID="63" presetClass="path" presetSubtype="0" accel="50000" decel="50000" fill="hold" grpId="0" nodeType="withEffect">
                                  <p:stCondLst>
                                    <p:cond delay="3200"/>
                                  </p:stCondLst>
                                  <p:childTnLst>
                                    <p:animMotion origin="layout" path="M 0.14811 -4.44444E-6 L -0.13064 0.00097 " pathEditMode="relative" rAng="0" ptsTypes="AA">
                                      <p:cBhvr>
                                        <p:cTn id="337" dur="2000" fill="hold"/>
                                        <p:tgtEl>
                                          <p:spTgt spid="202"/>
                                        </p:tgtEl>
                                        <p:attrNameLst>
                                          <p:attrName>ppt_x</p:attrName>
                                          <p:attrName>ppt_y</p:attrName>
                                        </p:attrNameLst>
                                      </p:cBhvr>
                                      <p:rCtr x="-13943" y="39"/>
                                    </p:animMotion>
                                  </p:childTnLst>
                                </p:cTn>
                              </p:par>
                              <p:par>
                                <p:cTn id="338" presetID="10" presetClass="exit" presetSubtype="0" fill="hold" grpId="2" nodeType="withEffect">
                                  <p:stCondLst>
                                    <p:cond delay="4700"/>
                                  </p:stCondLst>
                                  <p:childTnLst>
                                    <p:animEffect transition="out" filter="fade">
                                      <p:cBhvr>
                                        <p:cTn id="339" dur="500"/>
                                        <p:tgtEl>
                                          <p:spTgt spid="202"/>
                                        </p:tgtEl>
                                      </p:cBhvr>
                                    </p:animEffect>
                                    <p:set>
                                      <p:cBhvr>
                                        <p:cTn id="340" dur="1" fill="hold">
                                          <p:stCondLst>
                                            <p:cond delay="499"/>
                                          </p:stCondLst>
                                        </p:cTn>
                                        <p:tgtEl>
                                          <p:spTgt spid="2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1" grpId="1" animBg="1"/>
      <p:bldP spid="161" grpId="2" animBg="1"/>
      <p:bldP spid="162" grpId="0" animBg="1"/>
      <p:bldP spid="162" grpId="1" animBg="1"/>
      <p:bldP spid="162" grpId="2" animBg="1"/>
      <p:bldP spid="163" grpId="0" animBg="1"/>
      <p:bldP spid="163" grpId="1" animBg="1"/>
      <p:bldP spid="163" grpId="2" animBg="1"/>
      <p:bldP spid="164" grpId="0" animBg="1"/>
      <p:bldP spid="164" grpId="1" animBg="1"/>
      <p:bldP spid="164" grpId="2"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169" grpId="0" animBg="1"/>
      <p:bldP spid="169" grpId="1" animBg="1"/>
      <p:bldP spid="169" grpId="2" animBg="1"/>
      <p:bldP spid="170" grpId="0" animBg="1"/>
      <p:bldP spid="170" grpId="1" animBg="1"/>
      <p:bldP spid="170" grpId="2" animBg="1"/>
      <p:bldP spid="171" grpId="0" animBg="1"/>
      <p:bldP spid="171" grpId="1" animBg="1"/>
      <p:bldP spid="171" grpId="2" animBg="1"/>
      <p:bldP spid="172" grpId="0" animBg="1"/>
      <p:bldP spid="172" grpId="1" animBg="1"/>
      <p:bldP spid="172" grpId="2" animBg="1"/>
      <p:bldP spid="173" grpId="0" animBg="1"/>
      <p:bldP spid="173" grpId="1" animBg="1"/>
      <p:bldP spid="173" grpId="2" animBg="1"/>
      <p:bldP spid="174" grpId="0" animBg="1"/>
      <p:bldP spid="174" grpId="1" animBg="1"/>
      <p:bldP spid="174" grpId="2"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78" grpId="0" animBg="1"/>
      <p:bldP spid="178" grpId="1" animBg="1"/>
      <p:bldP spid="178" grpId="2" animBg="1"/>
      <p:bldP spid="179" grpId="0" animBg="1"/>
      <p:bldP spid="179" grpId="1" animBg="1"/>
      <p:bldP spid="179" grpId="2" animBg="1"/>
      <p:bldP spid="180" grpId="0" animBg="1"/>
      <p:bldP spid="180" grpId="1" animBg="1"/>
      <p:bldP spid="180" grpId="2" animBg="1"/>
      <p:bldP spid="181" grpId="0" animBg="1"/>
      <p:bldP spid="181" grpId="1" animBg="1"/>
      <p:bldP spid="181" grpId="2" animBg="1"/>
      <p:bldP spid="182" grpId="0" animBg="1"/>
      <p:bldP spid="182" grpId="1" animBg="1"/>
      <p:bldP spid="182" grpId="2" animBg="1"/>
      <p:bldP spid="183" grpId="0" animBg="1"/>
      <p:bldP spid="183" grpId="1" animBg="1"/>
      <p:bldP spid="183" grpId="2" animBg="1"/>
      <p:bldP spid="184" grpId="0" animBg="1"/>
      <p:bldP spid="184" grpId="1" animBg="1"/>
      <p:bldP spid="184" grpId="2" animBg="1"/>
      <p:bldP spid="185" grpId="0" animBg="1"/>
      <p:bldP spid="185" grpId="1" animBg="1"/>
      <p:bldP spid="185"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3" grpId="0" animBg="1"/>
      <p:bldP spid="193" grpId="1" animBg="1"/>
      <p:bldP spid="193" grpId="2" animBg="1"/>
      <p:bldP spid="194" grpId="0" animBg="1"/>
      <p:bldP spid="194" grpId="1" animBg="1"/>
      <p:bldP spid="194" grpId="2" animBg="1"/>
      <p:bldP spid="195" grpId="0" animBg="1"/>
      <p:bldP spid="195" grpId="1" animBg="1"/>
      <p:bldP spid="195" grpId="2" animBg="1"/>
      <p:bldP spid="196" grpId="0" animBg="1"/>
      <p:bldP spid="196" grpId="1" animBg="1"/>
      <p:bldP spid="196" grpId="2" animBg="1"/>
      <p:bldP spid="197" grpId="0" animBg="1"/>
      <p:bldP spid="197" grpId="1" animBg="1"/>
      <p:bldP spid="197" grpId="2" animBg="1"/>
      <p:bldP spid="198" grpId="0" animBg="1"/>
      <p:bldP spid="198" grpId="1" animBg="1"/>
      <p:bldP spid="198" grpId="2" animBg="1"/>
      <p:bldP spid="199" grpId="0" animBg="1"/>
      <p:bldP spid="199" grpId="1" animBg="1"/>
      <p:bldP spid="199" grpId="2" animBg="1"/>
      <p:bldP spid="200" grpId="0" animBg="1"/>
      <p:bldP spid="200" grpId="1" animBg="1"/>
      <p:bldP spid="200" grpId="2" animBg="1"/>
      <p:bldP spid="201" grpId="0" animBg="1"/>
      <p:bldP spid="201" grpId="1" animBg="1"/>
      <p:bldP spid="201" grpId="2" animBg="1"/>
      <p:bldP spid="202" grpId="0" animBg="1"/>
      <p:bldP spid="202" grpId="1" animBg="1"/>
      <p:bldP spid="202"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角丸四角形 6">
            <a:extLst>
              <a:ext uri="{FF2B5EF4-FFF2-40B4-BE49-F238E27FC236}">
                <a16:creationId xmlns:a16="http://schemas.microsoft.com/office/drawing/2014/main" id="{BCA2CDAB-BE75-4819-AA9F-CE41E7E8B5F4}"/>
              </a:ext>
            </a:extLst>
          </p:cNvPr>
          <p:cNvSpPr/>
          <p:nvPr/>
        </p:nvSpPr>
        <p:spPr bwMode="gray">
          <a:xfrm>
            <a:off x="2035934" y="2049604"/>
            <a:ext cx="10863353" cy="3012854"/>
          </a:xfrm>
          <a:prstGeom prst="roundRect">
            <a:avLst>
              <a:gd name="adj" fmla="val 3666"/>
            </a:avLst>
          </a:prstGeom>
          <a:solidFill>
            <a:sysClr val="window" lastClr="FFFFFF">
              <a:alpha val="64000"/>
            </a:sysClr>
          </a:solidFill>
          <a:ln w="9525" cap="flat" cmpd="sng" algn="ctr">
            <a:solidFill>
              <a:srgbClr val="9F191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ctr" latinLnBrk="0" hangingPunct="1">
              <a:lnSpc>
                <a:spcPct val="110000"/>
              </a:lnSpc>
              <a:spcBef>
                <a:spcPct val="0"/>
              </a:spcBef>
              <a:spcAft>
                <a:spcPct val="0"/>
              </a:spcAft>
              <a:buClrTx/>
              <a:buSzTx/>
              <a:buFontTx/>
              <a:buNone/>
              <a:tabLst/>
              <a:defRPr/>
            </a:pPr>
            <a:endParaRPr kumimoji="1" lang="ja-JP" altLang="en-US" sz="2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Theories">
            <a:extLst>
              <a:ext uri="{FF2B5EF4-FFF2-40B4-BE49-F238E27FC236}">
                <a16:creationId xmlns:a16="http://schemas.microsoft.com/office/drawing/2014/main" id="{386CD636-1ED5-4500-9540-FA68FF875109}"/>
              </a:ext>
            </a:extLst>
          </p:cNvPr>
          <p:cNvSpPr txBox="1"/>
          <p:nvPr/>
        </p:nvSpPr>
        <p:spPr>
          <a:xfrm>
            <a:off x="780775" y="1364325"/>
            <a:ext cx="3632199" cy="56015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lnSpc>
                <a:spcPct val="90000"/>
              </a:lnSpc>
              <a:defRPr sz="8000" spc="-148">
                <a:solidFill>
                  <a:srgbClr val="01CF89"/>
                </a:solidFill>
                <a:latin typeface="+mn-lt"/>
                <a:ea typeface="+mn-ea"/>
                <a:cs typeface="+mn-cs"/>
                <a:sym typeface="Spartan Bold"/>
              </a:defRPr>
            </a:lvl1pPr>
          </a:lstStyle>
          <a:p>
            <a:r>
              <a:rPr lang="en-US" sz="3600" b="1" dirty="0">
                <a:solidFill>
                  <a:schemeClr val="tx1"/>
                </a:solidFill>
                <a:latin typeface="+mj-lt"/>
              </a:rPr>
              <a:t>2. System CTI</a:t>
            </a:r>
            <a:endParaRPr sz="3600" b="1" dirty="0">
              <a:solidFill>
                <a:schemeClr val="tx1"/>
              </a:solidFill>
              <a:latin typeface="+mj-lt"/>
            </a:endParaRPr>
          </a:p>
        </p:txBody>
      </p:sp>
      <p:grpSp>
        <p:nvGrpSpPr>
          <p:cNvPr id="206" name="グループ化 205">
            <a:extLst>
              <a:ext uri="{FF2B5EF4-FFF2-40B4-BE49-F238E27FC236}">
                <a16:creationId xmlns:a16="http://schemas.microsoft.com/office/drawing/2014/main" id="{15EB8EB6-798F-4135-9D10-4BD1841399EA}"/>
              </a:ext>
            </a:extLst>
          </p:cNvPr>
          <p:cNvGrpSpPr/>
          <p:nvPr/>
        </p:nvGrpSpPr>
        <p:grpSpPr>
          <a:xfrm>
            <a:off x="1664511" y="5386020"/>
            <a:ext cx="5228191" cy="1281729"/>
            <a:chOff x="971767" y="5642726"/>
            <a:chExt cx="3342788" cy="827731"/>
          </a:xfrm>
        </p:grpSpPr>
        <p:grpSp>
          <p:nvGrpSpPr>
            <p:cNvPr id="207" name="グループ化 206">
              <a:extLst>
                <a:ext uri="{FF2B5EF4-FFF2-40B4-BE49-F238E27FC236}">
                  <a16:creationId xmlns:a16="http://schemas.microsoft.com/office/drawing/2014/main" id="{68A38009-1B29-4BC6-83E8-FF218ADF03AA}"/>
                </a:ext>
              </a:extLst>
            </p:cNvPr>
            <p:cNvGrpSpPr/>
            <p:nvPr/>
          </p:nvGrpSpPr>
          <p:grpSpPr>
            <a:xfrm>
              <a:off x="971767" y="5642726"/>
              <a:ext cx="3342788" cy="827731"/>
              <a:chOff x="1445679" y="4043363"/>
              <a:chExt cx="3342788" cy="827731"/>
            </a:xfrm>
          </p:grpSpPr>
          <p:sp>
            <p:nvSpPr>
              <p:cNvPr id="209" name="角丸四角形 46">
                <a:extLst>
                  <a:ext uri="{FF2B5EF4-FFF2-40B4-BE49-F238E27FC236}">
                    <a16:creationId xmlns:a16="http://schemas.microsoft.com/office/drawing/2014/main" id="{A85AF93D-C600-44BC-B660-68B079F865B0}"/>
                  </a:ext>
                </a:extLst>
              </p:cNvPr>
              <p:cNvSpPr/>
              <p:nvPr/>
            </p:nvSpPr>
            <p:spPr bwMode="gray">
              <a:xfrm>
                <a:off x="1445679" y="4043363"/>
                <a:ext cx="3342788" cy="827731"/>
              </a:xfrm>
              <a:prstGeom prst="roundRect">
                <a:avLst>
                  <a:gd name="adj" fmla="val 5283"/>
                </a:avLst>
              </a:prstGeom>
              <a:pattFill prst="dkUpDiag">
                <a:fgClr>
                  <a:sysClr val="window" lastClr="FFFFFF">
                    <a:lumMod val="50000"/>
                  </a:sysClr>
                </a:fgClr>
                <a:bgClr>
                  <a:sysClr val="windowText" lastClr="000000">
                    <a:lumMod val="65000"/>
                    <a:lumOff val="35000"/>
                  </a:sysClr>
                </a:bgClr>
              </a:patt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ctr" latinLnBrk="0" hangingPunct="1">
                  <a:lnSpc>
                    <a:spcPct val="11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角丸四角形 47">
                <a:extLst>
                  <a:ext uri="{FF2B5EF4-FFF2-40B4-BE49-F238E27FC236}">
                    <a16:creationId xmlns:a16="http://schemas.microsoft.com/office/drawing/2014/main" id="{5C8CBAF9-5CB6-495C-9AB9-287D86E7EC11}"/>
                  </a:ext>
                </a:extLst>
              </p:cNvPr>
              <p:cNvSpPr/>
              <p:nvPr/>
            </p:nvSpPr>
            <p:spPr bwMode="gray">
              <a:xfrm>
                <a:off x="1497301" y="4090989"/>
                <a:ext cx="1076465" cy="733424"/>
              </a:xfrm>
              <a:prstGeom prst="roundRect">
                <a:avLst>
                  <a:gd name="adj" fmla="val 1026"/>
                </a:avLst>
              </a:prstGeom>
              <a:solidFill>
                <a:sysClr val="window" lastClr="FFFFFF"/>
              </a:solidFill>
              <a:ln w="2857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ctr" latinLnBrk="0" hangingPunct="1">
                  <a:lnSpc>
                    <a:spcPct val="11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11" name="テキスト ボックス 210">
                <a:extLst>
                  <a:ext uri="{FF2B5EF4-FFF2-40B4-BE49-F238E27FC236}">
                    <a16:creationId xmlns:a16="http://schemas.microsoft.com/office/drawing/2014/main" id="{59CC8362-C77F-4477-A4EC-DC1B92955293}"/>
                  </a:ext>
                </a:extLst>
              </p:cNvPr>
              <p:cNvSpPr txBox="1"/>
              <p:nvPr/>
            </p:nvSpPr>
            <p:spPr bwMode="gray">
              <a:xfrm>
                <a:off x="2640251" y="4157294"/>
                <a:ext cx="2016407" cy="517040"/>
              </a:xfrm>
              <a:prstGeom prst="rect">
                <a:avLst/>
              </a:prstGeom>
              <a:noFill/>
            </p:spPr>
            <p:txBody>
              <a:bodyPr wrap="square" lIns="30683" tIns="30683" rIns="30683" bIns="30683" rtlCol="0" anchor="t" anchorCtr="0">
                <a:spAutoFit/>
              </a:bodyPr>
              <a:lstStyle/>
              <a:p>
                <a:pPr marL="0" marR="0" lvl="0" indent="0" defTabSz="914400" eaLnBrk="1" fontAlgn="ctr" latinLnBrk="0" hangingPunct="1">
                  <a:lnSpc>
                    <a:spcPct val="12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Structured Threat </a:t>
                </a:r>
              </a:p>
              <a:p>
                <a:pPr marL="0" marR="0" lvl="0" indent="0" defTabSz="914400" eaLnBrk="1" fontAlgn="ctr" latinLnBrk="0" hangingPunct="1">
                  <a:lnSpc>
                    <a:spcPct val="12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Information </a:t>
                </a:r>
                <a:r>
                  <a:rPr kumimoji="1" lang="en-US" altLang="ja-JP" sz="2000" kern="1200" dirty="0">
                    <a:solidFill>
                      <a:prstClr val="white"/>
                    </a:solidFill>
                    <a:latin typeface="Meiryo UI" panose="020B0604030504040204" pitchFamily="50" charset="-128"/>
                    <a:ea typeface="Meiryo UI" panose="020B0604030504040204" pitchFamily="50" charset="-128"/>
                    <a:cs typeface="+mn-cs"/>
                  </a:rPr>
                  <a:t>e</a:t>
                </a:r>
                <a:r>
                  <a:rPr kumimoji="1" lang="en-US" altLang="ja-JP" sz="2000" b="0" i="0" u="none" strike="noStrike" kern="1200" cap="none" spc="0" normalizeH="0" baseline="0" noProof="0" dirty="0" err="1">
                    <a:ln>
                      <a:noFill/>
                    </a:ln>
                    <a:solidFill>
                      <a:prstClr val="white"/>
                    </a:solidFill>
                    <a:effectLst/>
                    <a:uLnTx/>
                    <a:uFillTx/>
                    <a:latin typeface="Meiryo UI" panose="020B0604030504040204" pitchFamily="50" charset="-128"/>
                    <a:ea typeface="Meiryo UI" panose="020B0604030504040204" pitchFamily="50" charset="-128"/>
                    <a:cs typeface="+mn-cs"/>
                  </a:rPr>
                  <a:t>Xpression</a:t>
                </a:r>
                <a:endParaRPr kumimoji="1" lang="en-US" altLang="ja-JP" sz="14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grpSp>
        <p:pic>
          <p:nvPicPr>
            <p:cNvPr id="208" name="図 207">
              <a:extLst>
                <a:ext uri="{FF2B5EF4-FFF2-40B4-BE49-F238E27FC236}">
                  <a16:creationId xmlns:a16="http://schemas.microsoft.com/office/drawing/2014/main" id="{09558553-D80B-455B-A777-1F4B90F80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39" y="5856533"/>
              <a:ext cx="994365" cy="401062"/>
            </a:xfrm>
            <a:prstGeom prst="rect">
              <a:avLst/>
            </a:prstGeom>
          </p:spPr>
        </p:pic>
      </p:grpSp>
      <p:sp>
        <p:nvSpPr>
          <p:cNvPr id="212" name="角丸四角形 49">
            <a:extLst>
              <a:ext uri="{FF2B5EF4-FFF2-40B4-BE49-F238E27FC236}">
                <a16:creationId xmlns:a16="http://schemas.microsoft.com/office/drawing/2014/main" id="{E55EA2C6-8218-416D-9BCA-5362F0694781}"/>
              </a:ext>
            </a:extLst>
          </p:cNvPr>
          <p:cNvSpPr/>
          <p:nvPr/>
        </p:nvSpPr>
        <p:spPr bwMode="gray">
          <a:xfrm>
            <a:off x="7729169" y="5387767"/>
            <a:ext cx="5838241" cy="1281729"/>
          </a:xfrm>
          <a:prstGeom prst="roundRect">
            <a:avLst>
              <a:gd name="adj" fmla="val 5283"/>
            </a:avLst>
          </a:prstGeom>
          <a:pattFill prst="dkUpDiag">
            <a:fgClr>
              <a:sysClr val="window" lastClr="FFFFFF">
                <a:lumMod val="50000"/>
              </a:sysClr>
            </a:fgClr>
            <a:bgClr>
              <a:sysClr val="windowText" lastClr="000000">
                <a:lumMod val="65000"/>
                <a:lumOff val="35000"/>
              </a:sysClr>
            </a:bgClr>
          </a:patt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ctr" latinLnBrk="0" hangingPunct="1">
              <a:lnSpc>
                <a:spcPct val="11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13" name="角丸四角形 50">
            <a:extLst>
              <a:ext uri="{FF2B5EF4-FFF2-40B4-BE49-F238E27FC236}">
                <a16:creationId xmlns:a16="http://schemas.microsoft.com/office/drawing/2014/main" id="{2BD5D3F2-2C66-4C6D-B89E-9FF874C4B345}"/>
              </a:ext>
            </a:extLst>
          </p:cNvPr>
          <p:cNvSpPr/>
          <p:nvPr/>
        </p:nvSpPr>
        <p:spPr bwMode="gray">
          <a:xfrm>
            <a:off x="7809907" y="5461515"/>
            <a:ext cx="1683614" cy="1135696"/>
          </a:xfrm>
          <a:prstGeom prst="roundRect">
            <a:avLst>
              <a:gd name="adj" fmla="val 1026"/>
            </a:avLst>
          </a:prstGeom>
          <a:solidFill>
            <a:sysClr val="window" lastClr="FFFFFF"/>
          </a:solidFill>
          <a:ln w="2857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ctr" latinLnBrk="0" hangingPunct="1">
              <a:lnSpc>
                <a:spcPct val="11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14" name="テキスト ボックス 213">
            <a:extLst>
              <a:ext uri="{FF2B5EF4-FFF2-40B4-BE49-F238E27FC236}">
                <a16:creationId xmlns:a16="http://schemas.microsoft.com/office/drawing/2014/main" id="{CD356DC8-6AF4-4C21-B849-ACDC465D707F}"/>
              </a:ext>
            </a:extLst>
          </p:cNvPr>
          <p:cNvSpPr txBox="1"/>
          <p:nvPr/>
        </p:nvSpPr>
        <p:spPr bwMode="gray">
          <a:xfrm>
            <a:off x="9592633" y="5599407"/>
            <a:ext cx="3974777" cy="800629"/>
          </a:xfrm>
          <a:prstGeom prst="rect">
            <a:avLst/>
          </a:prstGeom>
          <a:noFill/>
        </p:spPr>
        <p:txBody>
          <a:bodyPr wrap="square" lIns="30683" tIns="30683" rIns="30683" bIns="30683" rtlCol="0" anchor="t" anchorCtr="0">
            <a:spAutoFit/>
          </a:bodyPr>
          <a:lstStyle/>
          <a:p>
            <a:pPr defTabSz="914400" fontAlgn="ctr" hangingPunct="1">
              <a:lnSpc>
                <a:spcPct val="120000"/>
              </a:lnSpc>
              <a:spcBef>
                <a:spcPct val="0"/>
              </a:spcBef>
              <a:spcAft>
                <a:spcPct val="0"/>
              </a:spcAft>
            </a:pPr>
            <a:r>
              <a:rPr kumimoji="1" lang="en-US" altLang="ja-JP" sz="2000" kern="1200" dirty="0">
                <a:solidFill>
                  <a:prstClr val="white"/>
                </a:solidFill>
                <a:latin typeface="Meiryo UI" panose="020B0604030504040204" pitchFamily="50" charset="-128"/>
                <a:ea typeface="Meiryo UI" panose="020B0604030504040204" pitchFamily="50" charset="-128"/>
                <a:cs typeface="+mn-cs"/>
              </a:rPr>
              <a:t>Trusted Automated </a:t>
            </a:r>
            <a:r>
              <a:rPr kumimoji="1" lang="en-US" altLang="ja-JP" sz="2000" kern="1200" dirty="0" err="1">
                <a:solidFill>
                  <a:prstClr val="white"/>
                </a:solidFill>
                <a:latin typeface="Meiryo UI" panose="020B0604030504040204" pitchFamily="50" charset="-128"/>
                <a:ea typeface="Meiryo UI" panose="020B0604030504040204" pitchFamily="50" charset="-128"/>
                <a:cs typeface="+mn-cs"/>
              </a:rPr>
              <a:t>eXchange</a:t>
            </a:r>
            <a:r>
              <a:rPr kumimoji="1" lang="en-US" altLang="ja-JP" sz="2000" kern="1200" dirty="0">
                <a:solidFill>
                  <a:prstClr val="white"/>
                </a:solidFill>
                <a:latin typeface="Meiryo UI" panose="020B0604030504040204" pitchFamily="50" charset="-128"/>
                <a:ea typeface="Meiryo UI" panose="020B0604030504040204" pitchFamily="50" charset="-128"/>
                <a:cs typeface="+mn-cs"/>
              </a:rPr>
              <a:t> </a:t>
            </a:r>
          </a:p>
          <a:p>
            <a:pPr defTabSz="914400" fontAlgn="ctr" hangingPunct="1">
              <a:lnSpc>
                <a:spcPct val="120000"/>
              </a:lnSpc>
              <a:spcBef>
                <a:spcPct val="0"/>
              </a:spcBef>
              <a:spcAft>
                <a:spcPct val="0"/>
              </a:spcAft>
            </a:pPr>
            <a:r>
              <a:rPr kumimoji="1" lang="en-US" altLang="ja-JP" sz="2000" kern="1200" dirty="0">
                <a:solidFill>
                  <a:prstClr val="white"/>
                </a:solidFill>
                <a:latin typeface="Meiryo UI" panose="020B0604030504040204" pitchFamily="50" charset="-128"/>
                <a:ea typeface="Meiryo UI" panose="020B0604030504040204" pitchFamily="50" charset="-128"/>
                <a:cs typeface="+mn-cs"/>
              </a:rPr>
              <a:t>of Indicator Information</a:t>
            </a:r>
          </a:p>
        </p:txBody>
      </p:sp>
      <p:pic>
        <p:nvPicPr>
          <p:cNvPr id="215" name="図 214">
            <a:extLst>
              <a:ext uri="{FF2B5EF4-FFF2-40B4-BE49-F238E27FC236}">
                <a16:creationId xmlns:a16="http://schemas.microsoft.com/office/drawing/2014/main" id="{918CCC5D-0773-4649-8CEC-A111F6790C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3011" y="5728833"/>
            <a:ext cx="1497403" cy="668946"/>
          </a:xfrm>
          <a:prstGeom prst="rect">
            <a:avLst/>
          </a:prstGeom>
        </p:spPr>
      </p:pic>
      <p:sp>
        <p:nvSpPr>
          <p:cNvPr id="216" name="#1">
            <a:extLst>
              <a:ext uri="{FF2B5EF4-FFF2-40B4-BE49-F238E27FC236}">
                <a16:creationId xmlns:a16="http://schemas.microsoft.com/office/drawing/2014/main" id="{F0749757-B874-4903-A751-3B2B1DA9A2D0}"/>
              </a:ext>
            </a:extLst>
          </p:cNvPr>
          <p:cNvSpPr txBox="1"/>
          <p:nvPr/>
        </p:nvSpPr>
        <p:spPr>
          <a:xfrm>
            <a:off x="2986445" y="6937422"/>
            <a:ext cx="8239435" cy="7263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480" tIns="30480" rIns="30480" bIns="30480" anchor="ctr">
            <a:spAutoFit/>
          </a:bodyPr>
          <a:lstStyle>
            <a:lvl1pPr defTabSz="914400">
              <a:lnSpc>
                <a:spcPct val="90000"/>
              </a:lnSpc>
              <a:defRPr sz="4000" spc="-74">
                <a:solidFill>
                  <a:srgbClr val="01CF89"/>
                </a:solidFill>
                <a:latin typeface="+mn-lt"/>
                <a:ea typeface="+mn-ea"/>
                <a:cs typeface="+mn-cs"/>
                <a:sym typeface="Spartan Bold"/>
              </a:defRPr>
            </a:lvl1pPr>
          </a:lstStyle>
          <a:p>
            <a:pPr marL="342900" indent="-342900">
              <a:buFont typeface="Arial" panose="020B0604020202020204" pitchFamily="34" charset="0"/>
              <a:buChar char="•"/>
            </a:pPr>
            <a:r>
              <a:rPr lang="en-US" sz="2400" dirty="0">
                <a:solidFill>
                  <a:schemeClr val="accent2"/>
                </a:solidFill>
                <a:latin typeface="+mj-lt"/>
              </a:rPr>
              <a:t>Standardized by OASIS CTI Technical Committee</a:t>
            </a:r>
          </a:p>
          <a:p>
            <a:pPr marL="342900" indent="-342900">
              <a:buFont typeface="Arial" panose="020B0604020202020204" pitchFamily="34" charset="0"/>
              <a:buChar char="•"/>
            </a:pPr>
            <a:r>
              <a:rPr lang="en-US" sz="2400" dirty="0">
                <a:solidFill>
                  <a:schemeClr val="accent2"/>
                </a:solidFill>
                <a:latin typeface="+mj-lt"/>
              </a:rPr>
              <a:t>Latest version is STIX 2.1 / TAXII 2.1</a:t>
            </a:r>
            <a:endParaRPr sz="2400" dirty="0">
              <a:solidFill>
                <a:schemeClr val="accent2"/>
              </a:solidFill>
              <a:latin typeface="+mj-lt"/>
            </a:endParaRPr>
          </a:p>
        </p:txBody>
      </p:sp>
      <p:grpSp>
        <p:nvGrpSpPr>
          <p:cNvPr id="218" name="グループ化 217">
            <a:extLst>
              <a:ext uri="{FF2B5EF4-FFF2-40B4-BE49-F238E27FC236}">
                <a16:creationId xmlns:a16="http://schemas.microsoft.com/office/drawing/2014/main" id="{E236EB31-09FE-44DB-A8F1-449F6375D468}"/>
              </a:ext>
            </a:extLst>
          </p:cNvPr>
          <p:cNvGrpSpPr/>
          <p:nvPr/>
        </p:nvGrpSpPr>
        <p:grpSpPr>
          <a:xfrm>
            <a:off x="2485699" y="2996068"/>
            <a:ext cx="1005860" cy="883395"/>
            <a:chOff x="4430586" y="2572744"/>
            <a:chExt cx="529762" cy="465263"/>
          </a:xfrm>
          <a:solidFill>
            <a:srgbClr val="7F7F7F"/>
          </a:solidFill>
        </p:grpSpPr>
        <p:sp>
          <p:nvSpPr>
            <p:cNvPr id="219" name="Freeform 25">
              <a:extLst>
                <a:ext uri="{FF2B5EF4-FFF2-40B4-BE49-F238E27FC236}">
                  <a16:creationId xmlns:a16="http://schemas.microsoft.com/office/drawing/2014/main" id="{414F55F4-BC59-475A-B29C-85BCFDA3AE20}"/>
                </a:ext>
              </a:extLst>
            </p:cNvPr>
            <p:cNvSpPr>
              <a:spLocks noEditPoints="1"/>
            </p:cNvSpPr>
            <p:nvPr/>
          </p:nvSpPr>
          <p:spPr bwMode="auto">
            <a:xfrm>
              <a:off x="4430586" y="2572744"/>
              <a:ext cx="529762" cy="339416"/>
            </a:xfrm>
            <a:custGeom>
              <a:avLst/>
              <a:gdLst>
                <a:gd name="T0" fmla="*/ 718 w 779"/>
                <a:gd name="T1" fmla="*/ 61 h 499"/>
                <a:gd name="T2" fmla="*/ 718 w 779"/>
                <a:gd name="T3" fmla="*/ 438 h 499"/>
                <a:gd name="T4" fmla="*/ 61 w 779"/>
                <a:gd name="T5" fmla="*/ 438 h 499"/>
                <a:gd name="T6" fmla="*/ 61 w 779"/>
                <a:gd name="T7" fmla="*/ 61 h 499"/>
                <a:gd name="T8" fmla="*/ 718 w 779"/>
                <a:gd name="T9" fmla="*/ 61 h 499"/>
                <a:gd name="T10" fmla="*/ 722 w 779"/>
                <a:gd name="T11" fmla="*/ 0 h 499"/>
                <a:gd name="T12" fmla="*/ 57 w 779"/>
                <a:gd name="T13" fmla="*/ 0 h 499"/>
                <a:gd name="T14" fmla="*/ 0 w 779"/>
                <a:gd name="T15" fmla="*/ 57 h 499"/>
                <a:gd name="T16" fmla="*/ 0 w 779"/>
                <a:gd name="T17" fmla="*/ 442 h 499"/>
                <a:gd name="T18" fmla="*/ 57 w 779"/>
                <a:gd name="T19" fmla="*/ 499 h 499"/>
                <a:gd name="T20" fmla="*/ 722 w 779"/>
                <a:gd name="T21" fmla="*/ 499 h 499"/>
                <a:gd name="T22" fmla="*/ 779 w 779"/>
                <a:gd name="T23" fmla="*/ 442 h 499"/>
                <a:gd name="T24" fmla="*/ 779 w 779"/>
                <a:gd name="T25" fmla="*/ 57 h 499"/>
                <a:gd name="T26" fmla="*/ 722 w 779"/>
                <a:gd name="T2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9" h="499">
                  <a:moveTo>
                    <a:pt x="718" y="61"/>
                  </a:moveTo>
                  <a:cubicBezTo>
                    <a:pt x="718" y="438"/>
                    <a:pt x="718" y="438"/>
                    <a:pt x="718" y="438"/>
                  </a:cubicBezTo>
                  <a:cubicBezTo>
                    <a:pt x="61" y="438"/>
                    <a:pt x="61" y="438"/>
                    <a:pt x="61" y="438"/>
                  </a:cubicBezTo>
                  <a:cubicBezTo>
                    <a:pt x="61" y="61"/>
                    <a:pt x="61" y="61"/>
                    <a:pt x="61" y="61"/>
                  </a:cubicBezTo>
                  <a:cubicBezTo>
                    <a:pt x="718" y="61"/>
                    <a:pt x="718" y="61"/>
                    <a:pt x="718" y="61"/>
                  </a:cubicBezTo>
                  <a:moveTo>
                    <a:pt x="722" y="0"/>
                  </a:moveTo>
                  <a:cubicBezTo>
                    <a:pt x="57" y="0"/>
                    <a:pt x="57" y="0"/>
                    <a:pt x="57" y="0"/>
                  </a:cubicBezTo>
                  <a:cubicBezTo>
                    <a:pt x="26" y="0"/>
                    <a:pt x="0" y="26"/>
                    <a:pt x="0" y="57"/>
                  </a:cubicBezTo>
                  <a:cubicBezTo>
                    <a:pt x="0" y="442"/>
                    <a:pt x="0" y="442"/>
                    <a:pt x="0" y="442"/>
                  </a:cubicBezTo>
                  <a:cubicBezTo>
                    <a:pt x="0" y="473"/>
                    <a:pt x="26" y="499"/>
                    <a:pt x="57" y="499"/>
                  </a:cubicBezTo>
                  <a:cubicBezTo>
                    <a:pt x="722" y="499"/>
                    <a:pt x="722" y="499"/>
                    <a:pt x="722" y="499"/>
                  </a:cubicBezTo>
                  <a:cubicBezTo>
                    <a:pt x="754" y="499"/>
                    <a:pt x="779" y="473"/>
                    <a:pt x="779" y="442"/>
                  </a:cubicBezTo>
                  <a:cubicBezTo>
                    <a:pt x="779" y="57"/>
                    <a:pt x="779" y="57"/>
                    <a:pt x="779" y="57"/>
                  </a:cubicBezTo>
                  <a:cubicBezTo>
                    <a:pt x="779" y="26"/>
                    <a:pt x="754" y="0"/>
                    <a:pt x="72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20" name="Freeform 26">
              <a:extLst>
                <a:ext uri="{FF2B5EF4-FFF2-40B4-BE49-F238E27FC236}">
                  <a16:creationId xmlns:a16="http://schemas.microsoft.com/office/drawing/2014/main" id="{226F7C76-916B-48EE-A02F-FD494FE868BE}"/>
                </a:ext>
              </a:extLst>
            </p:cNvPr>
            <p:cNvSpPr>
              <a:spLocks noEditPoints="1"/>
            </p:cNvSpPr>
            <p:nvPr/>
          </p:nvSpPr>
          <p:spPr bwMode="auto">
            <a:xfrm>
              <a:off x="4430586" y="2938246"/>
              <a:ext cx="529762" cy="99761"/>
            </a:xfrm>
            <a:custGeom>
              <a:avLst/>
              <a:gdLst>
                <a:gd name="T0" fmla="*/ 731 w 779"/>
                <a:gd name="T1" fmla="*/ 0 h 147"/>
                <a:gd name="T2" fmla="*/ 48 w 779"/>
                <a:gd name="T3" fmla="*/ 0 h 147"/>
                <a:gd name="T4" fmla="*/ 0 w 779"/>
                <a:gd name="T5" fmla="*/ 48 h 147"/>
                <a:gd name="T6" fmla="*/ 0 w 779"/>
                <a:gd name="T7" fmla="*/ 99 h 147"/>
                <a:gd name="T8" fmla="*/ 48 w 779"/>
                <a:gd name="T9" fmla="*/ 147 h 147"/>
                <a:gd name="T10" fmla="*/ 731 w 779"/>
                <a:gd name="T11" fmla="*/ 147 h 147"/>
                <a:gd name="T12" fmla="*/ 779 w 779"/>
                <a:gd name="T13" fmla="*/ 99 h 147"/>
                <a:gd name="T14" fmla="*/ 779 w 779"/>
                <a:gd name="T15" fmla="*/ 48 h 147"/>
                <a:gd name="T16" fmla="*/ 731 w 779"/>
                <a:gd name="T17" fmla="*/ 0 h 147"/>
                <a:gd name="T18" fmla="*/ 473 w 779"/>
                <a:gd name="T19" fmla="*/ 87 h 147"/>
                <a:gd name="T20" fmla="*/ 455 w 779"/>
                <a:gd name="T21" fmla="*/ 105 h 147"/>
                <a:gd name="T22" fmla="*/ 325 w 779"/>
                <a:gd name="T23" fmla="*/ 105 h 147"/>
                <a:gd name="T24" fmla="*/ 307 w 779"/>
                <a:gd name="T25" fmla="*/ 87 h 147"/>
                <a:gd name="T26" fmla="*/ 307 w 779"/>
                <a:gd name="T27" fmla="*/ 80 h 147"/>
                <a:gd name="T28" fmla="*/ 325 w 779"/>
                <a:gd name="T29" fmla="*/ 62 h 147"/>
                <a:gd name="T30" fmla="*/ 455 w 779"/>
                <a:gd name="T31" fmla="*/ 62 h 147"/>
                <a:gd name="T32" fmla="*/ 473 w 779"/>
                <a:gd name="T33" fmla="*/ 80 h 147"/>
                <a:gd name="T34" fmla="*/ 473 w 779"/>
                <a:gd name="T35" fmla="*/ 8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147">
                  <a:moveTo>
                    <a:pt x="731" y="0"/>
                  </a:moveTo>
                  <a:cubicBezTo>
                    <a:pt x="48" y="0"/>
                    <a:pt x="48" y="0"/>
                    <a:pt x="48" y="0"/>
                  </a:cubicBezTo>
                  <a:cubicBezTo>
                    <a:pt x="22" y="0"/>
                    <a:pt x="0" y="21"/>
                    <a:pt x="0" y="48"/>
                  </a:cubicBezTo>
                  <a:cubicBezTo>
                    <a:pt x="0" y="99"/>
                    <a:pt x="0" y="99"/>
                    <a:pt x="0" y="99"/>
                  </a:cubicBezTo>
                  <a:cubicBezTo>
                    <a:pt x="0" y="126"/>
                    <a:pt x="22" y="147"/>
                    <a:pt x="48" y="147"/>
                  </a:cubicBezTo>
                  <a:cubicBezTo>
                    <a:pt x="731" y="147"/>
                    <a:pt x="731" y="147"/>
                    <a:pt x="731" y="147"/>
                  </a:cubicBezTo>
                  <a:cubicBezTo>
                    <a:pt x="758" y="147"/>
                    <a:pt x="779" y="126"/>
                    <a:pt x="779" y="99"/>
                  </a:cubicBezTo>
                  <a:cubicBezTo>
                    <a:pt x="779" y="48"/>
                    <a:pt x="779" y="48"/>
                    <a:pt x="779" y="48"/>
                  </a:cubicBezTo>
                  <a:cubicBezTo>
                    <a:pt x="779" y="21"/>
                    <a:pt x="758" y="0"/>
                    <a:pt x="731" y="0"/>
                  </a:cubicBezTo>
                  <a:close/>
                  <a:moveTo>
                    <a:pt x="473" y="87"/>
                  </a:moveTo>
                  <a:cubicBezTo>
                    <a:pt x="473" y="97"/>
                    <a:pt x="465" y="105"/>
                    <a:pt x="455" y="105"/>
                  </a:cubicBezTo>
                  <a:cubicBezTo>
                    <a:pt x="325" y="105"/>
                    <a:pt x="325" y="105"/>
                    <a:pt x="325" y="105"/>
                  </a:cubicBezTo>
                  <a:cubicBezTo>
                    <a:pt x="315" y="105"/>
                    <a:pt x="307" y="97"/>
                    <a:pt x="307" y="87"/>
                  </a:cubicBezTo>
                  <a:cubicBezTo>
                    <a:pt x="307" y="80"/>
                    <a:pt x="307" y="80"/>
                    <a:pt x="307" y="80"/>
                  </a:cubicBezTo>
                  <a:cubicBezTo>
                    <a:pt x="307" y="70"/>
                    <a:pt x="315" y="62"/>
                    <a:pt x="325" y="62"/>
                  </a:cubicBezTo>
                  <a:cubicBezTo>
                    <a:pt x="455" y="62"/>
                    <a:pt x="455" y="62"/>
                    <a:pt x="455" y="62"/>
                  </a:cubicBezTo>
                  <a:cubicBezTo>
                    <a:pt x="465" y="62"/>
                    <a:pt x="473" y="70"/>
                    <a:pt x="473" y="80"/>
                  </a:cubicBezTo>
                  <a:lnTo>
                    <a:pt x="47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grpSp>
        <p:nvGrpSpPr>
          <p:cNvPr id="221" name="グループ化 220">
            <a:extLst>
              <a:ext uri="{FF2B5EF4-FFF2-40B4-BE49-F238E27FC236}">
                <a16:creationId xmlns:a16="http://schemas.microsoft.com/office/drawing/2014/main" id="{FC54E5BB-508F-4CC4-9D0A-C5CC02DBBC76}"/>
              </a:ext>
            </a:extLst>
          </p:cNvPr>
          <p:cNvGrpSpPr/>
          <p:nvPr/>
        </p:nvGrpSpPr>
        <p:grpSpPr>
          <a:xfrm>
            <a:off x="9574599" y="2455017"/>
            <a:ext cx="1005860" cy="883395"/>
            <a:chOff x="4430586" y="2572744"/>
            <a:chExt cx="529762" cy="465263"/>
          </a:xfrm>
          <a:solidFill>
            <a:srgbClr val="7F7F7F"/>
          </a:solidFill>
        </p:grpSpPr>
        <p:sp>
          <p:nvSpPr>
            <p:cNvPr id="222" name="Freeform 25">
              <a:extLst>
                <a:ext uri="{FF2B5EF4-FFF2-40B4-BE49-F238E27FC236}">
                  <a16:creationId xmlns:a16="http://schemas.microsoft.com/office/drawing/2014/main" id="{74935C84-6265-4667-8E25-C8F58B97167A}"/>
                </a:ext>
              </a:extLst>
            </p:cNvPr>
            <p:cNvSpPr>
              <a:spLocks noEditPoints="1"/>
            </p:cNvSpPr>
            <p:nvPr/>
          </p:nvSpPr>
          <p:spPr bwMode="auto">
            <a:xfrm>
              <a:off x="4430586" y="2572744"/>
              <a:ext cx="529762" cy="339416"/>
            </a:xfrm>
            <a:custGeom>
              <a:avLst/>
              <a:gdLst>
                <a:gd name="T0" fmla="*/ 718 w 779"/>
                <a:gd name="T1" fmla="*/ 61 h 499"/>
                <a:gd name="T2" fmla="*/ 718 w 779"/>
                <a:gd name="T3" fmla="*/ 438 h 499"/>
                <a:gd name="T4" fmla="*/ 61 w 779"/>
                <a:gd name="T5" fmla="*/ 438 h 499"/>
                <a:gd name="T6" fmla="*/ 61 w 779"/>
                <a:gd name="T7" fmla="*/ 61 h 499"/>
                <a:gd name="T8" fmla="*/ 718 w 779"/>
                <a:gd name="T9" fmla="*/ 61 h 499"/>
                <a:gd name="T10" fmla="*/ 722 w 779"/>
                <a:gd name="T11" fmla="*/ 0 h 499"/>
                <a:gd name="T12" fmla="*/ 57 w 779"/>
                <a:gd name="T13" fmla="*/ 0 h 499"/>
                <a:gd name="T14" fmla="*/ 0 w 779"/>
                <a:gd name="T15" fmla="*/ 57 h 499"/>
                <a:gd name="T16" fmla="*/ 0 w 779"/>
                <a:gd name="T17" fmla="*/ 442 h 499"/>
                <a:gd name="T18" fmla="*/ 57 w 779"/>
                <a:gd name="T19" fmla="*/ 499 h 499"/>
                <a:gd name="T20" fmla="*/ 722 w 779"/>
                <a:gd name="T21" fmla="*/ 499 h 499"/>
                <a:gd name="T22" fmla="*/ 779 w 779"/>
                <a:gd name="T23" fmla="*/ 442 h 499"/>
                <a:gd name="T24" fmla="*/ 779 w 779"/>
                <a:gd name="T25" fmla="*/ 57 h 499"/>
                <a:gd name="T26" fmla="*/ 722 w 779"/>
                <a:gd name="T2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9" h="499">
                  <a:moveTo>
                    <a:pt x="718" y="61"/>
                  </a:moveTo>
                  <a:cubicBezTo>
                    <a:pt x="718" y="438"/>
                    <a:pt x="718" y="438"/>
                    <a:pt x="718" y="438"/>
                  </a:cubicBezTo>
                  <a:cubicBezTo>
                    <a:pt x="61" y="438"/>
                    <a:pt x="61" y="438"/>
                    <a:pt x="61" y="438"/>
                  </a:cubicBezTo>
                  <a:cubicBezTo>
                    <a:pt x="61" y="61"/>
                    <a:pt x="61" y="61"/>
                    <a:pt x="61" y="61"/>
                  </a:cubicBezTo>
                  <a:cubicBezTo>
                    <a:pt x="718" y="61"/>
                    <a:pt x="718" y="61"/>
                    <a:pt x="718" y="61"/>
                  </a:cubicBezTo>
                  <a:moveTo>
                    <a:pt x="722" y="0"/>
                  </a:moveTo>
                  <a:cubicBezTo>
                    <a:pt x="57" y="0"/>
                    <a:pt x="57" y="0"/>
                    <a:pt x="57" y="0"/>
                  </a:cubicBezTo>
                  <a:cubicBezTo>
                    <a:pt x="26" y="0"/>
                    <a:pt x="0" y="26"/>
                    <a:pt x="0" y="57"/>
                  </a:cubicBezTo>
                  <a:cubicBezTo>
                    <a:pt x="0" y="442"/>
                    <a:pt x="0" y="442"/>
                    <a:pt x="0" y="442"/>
                  </a:cubicBezTo>
                  <a:cubicBezTo>
                    <a:pt x="0" y="473"/>
                    <a:pt x="26" y="499"/>
                    <a:pt x="57" y="499"/>
                  </a:cubicBezTo>
                  <a:cubicBezTo>
                    <a:pt x="722" y="499"/>
                    <a:pt x="722" y="499"/>
                    <a:pt x="722" y="499"/>
                  </a:cubicBezTo>
                  <a:cubicBezTo>
                    <a:pt x="754" y="499"/>
                    <a:pt x="779" y="473"/>
                    <a:pt x="779" y="442"/>
                  </a:cubicBezTo>
                  <a:cubicBezTo>
                    <a:pt x="779" y="57"/>
                    <a:pt x="779" y="57"/>
                    <a:pt x="779" y="57"/>
                  </a:cubicBezTo>
                  <a:cubicBezTo>
                    <a:pt x="779" y="26"/>
                    <a:pt x="754" y="0"/>
                    <a:pt x="72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23" name="Freeform 26">
              <a:extLst>
                <a:ext uri="{FF2B5EF4-FFF2-40B4-BE49-F238E27FC236}">
                  <a16:creationId xmlns:a16="http://schemas.microsoft.com/office/drawing/2014/main" id="{BC833C71-F3EB-44E2-9D77-83A13EAA24B7}"/>
                </a:ext>
              </a:extLst>
            </p:cNvPr>
            <p:cNvSpPr>
              <a:spLocks noEditPoints="1"/>
            </p:cNvSpPr>
            <p:nvPr/>
          </p:nvSpPr>
          <p:spPr bwMode="auto">
            <a:xfrm>
              <a:off x="4430586" y="2938246"/>
              <a:ext cx="529762" cy="99761"/>
            </a:xfrm>
            <a:custGeom>
              <a:avLst/>
              <a:gdLst>
                <a:gd name="T0" fmla="*/ 731 w 779"/>
                <a:gd name="T1" fmla="*/ 0 h 147"/>
                <a:gd name="T2" fmla="*/ 48 w 779"/>
                <a:gd name="T3" fmla="*/ 0 h 147"/>
                <a:gd name="T4" fmla="*/ 0 w 779"/>
                <a:gd name="T5" fmla="*/ 48 h 147"/>
                <a:gd name="T6" fmla="*/ 0 w 779"/>
                <a:gd name="T7" fmla="*/ 99 h 147"/>
                <a:gd name="T8" fmla="*/ 48 w 779"/>
                <a:gd name="T9" fmla="*/ 147 h 147"/>
                <a:gd name="T10" fmla="*/ 731 w 779"/>
                <a:gd name="T11" fmla="*/ 147 h 147"/>
                <a:gd name="T12" fmla="*/ 779 w 779"/>
                <a:gd name="T13" fmla="*/ 99 h 147"/>
                <a:gd name="T14" fmla="*/ 779 w 779"/>
                <a:gd name="T15" fmla="*/ 48 h 147"/>
                <a:gd name="T16" fmla="*/ 731 w 779"/>
                <a:gd name="T17" fmla="*/ 0 h 147"/>
                <a:gd name="T18" fmla="*/ 473 w 779"/>
                <a:gd name="T19" fmla="*/ 87 h 147"/>
                <a:gd name="T20" fmla="*/ 455 w 779"/>
                <a:gd name="T21" fmla="*/ 105 h 147"/>
                <a:gd name="T22" fmla="*/ 325 w 779"/>
                <a:gd name="T23" fmla="*/ 105 h 147"/>
                <a:gd name="T24" fmla="*/ 307 w 779"/>
                <a:gd name="T25" fmla="*/ 87 h 147"/>
                <a:gd name="T26" fmla="*/ 307 w 779"/>
                <a:gd name="T27" fmla="*/ 80 h 147"/>
                <a:gd name="T28" fmla="*/ 325 w 779"/>
                <a:gd name="T29" fmla="*/ 62 h 147"/>
                <a:gd name="T30" fmla="*/ 455 w 779"/>
                <a:gd name="T31" fmla="*/ 62 h 147"/>
                <a:gd name="T32" fmla="*/ 473 w 779"/>
                <a:gd name="T33" fmla="*/ 80 h 147"/>
                <a:gd name="T34" fmla="*/ 473 w 779"/>
                <a:gd name="T35" fmla="*/ 8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147">
                  <a:moveTo>
                    <a:pt x="731" y="0"/>
                  </a:moveTo>
                  <a:cubicBezTo>
                    <a:pt x="48" y="0"/>
                    <a:pt x="48" y="0"/>
                    <a:pt x="48" y="0"/>
                  </a:cubicBezTo>
                  <a:cubicBezTo>
                    <a:pt x="22" y="0"/>
                    <a:pt x="0" y="21"/>
                    <a:pt x="0" y="48"/>
                  </a:cubicBezTo>
                  <a:cubicBezTo>
                    <a:pt x="0" y="99"/>
                    <a:pt x="0" y="99"/>
                    <a:pt x="0" y="99"/>
                  </a:cubicBezTo>
                  <a:cubicBezTo>
                    <a:pt x="0" y="126"/>
                    <a:pt x="22" y="147"/>
                    <a:pt x="48" y="147"/>
                  </a:cubicBezTo>
                  <a:cubicBezTo>
                    <a:pt x="731" y="147"/>
                    <a:pt x="731" y="147"/>
                    <a:pt x="731" y="147"/>
                  </a:cubicBezTo>
                  <a:cubicBezTo>
                    <a:pt x="758" y="147"/>
                    <a:pt x="779" y="126"/>
                    <a:pt x="779" y="99"/>
                  </a:cubicBezTo>
                  <a:cubicBezTo>
                    <a:pt x="779" y="48"/>
                    <a:pt x="779" y="48"/>
                    <a:pt x="779" y="48"/>
                  </a:cubicBezTo>
                  <a:cubicBezTo>
                    <a:pt x="779" y="21"/>
                    <a:pt x="758" y="0"/>
                    <a:pt x="731" y="0"/>
                  </a:cubicBezTo>
                  <a:close/>
                  <a:moveTo>
                    <a:pt x="473" y="87"/>
                  </a:moveTo>
                  <a:cubicBezTo>
                    <a:pt x="473" y="97"/>
                    <a:pt x="465" y="105"/>
                    <a:pt x="455" y="105"/>
                  </a:cubicBezTo>
                  <a:cubicBezTo>
                    <a:pt x="325" y="105"/>
                    <a:pt x="325" y="105"/>
                    <a:pt x="325" y="105"/>
                  </a:cubicBezTo>
                  <a:cubicBezTo>
                    <a:pt x="315" y="105"/>
                    <a:pt x="307" y="97"/>
                    <a:pt x="307" y="87"/>
                  </a:cubicBezTo>
                  <a:cubicBezTo>
                    <a:pt x="307" y="80"/>
                    <a:pt x="307" y="80"/>
                    <a:pt x="307" y="80"/>
                  </a:cubicBezTo>
                  <a:cubicBezTo>
                    <a:pt x="307" y="70"/>
                    <a:pt x="315" y="62"/>
                    <a:pt x="325" y="62"/>
                  </a:cubicBezTo>
                  <a:cubicBezTo>
                    <a:pt x="455" y="62"/>
                    <a:pt x="455" y="62"/>
                    <a:pt x="455" y="62"/>
                  </a:cubicBezTo>
                  <a:cubicBezTo>
                    <a:pt x="465" y="62"/>
                    <a:pt x="473" y="70"/>
                    <a:pt x="473" y="80"/>
                  </a:cubicBezTo>
                  <a:lnTo>
                    <a:pt x="47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grpSp>
        <p:nvGrpSpPr>
          <p:cNvPr id="224" name="グループ化 223">
            <a:extLst>
              <a:ext uri="{FF2B5EF4-FFF2-40B4-BE49-F238E27FC236}">
                <a16:creationId xmlns:a16="http://schemas.microsoft.com/office/drawing/2014/main" id="{FA1FB94A-7157-4E3F-BC36-4B483BC4183B}"/>
              </a:ext>
            </a:extLst>
          </p:cNvPr>
          <p:cNvGrpSpPr/>
          <p:nvPr/>
        </p:nvGrpSpPr>
        <p:grpSpPr>
          <a:xfrm>
            <a:off x="9574599" y="3498507"/>
            <a:ext cx="1005860" cy="883395"/>
            <a:chOff x="4430586" y="2572744"/>
            <a:chExt cx="529762" cy="465263"/>
          </a:xfrm>
          <a:solidFill>
            <a:srgbClr val="7F7F7F"/>
          </a:solidFill>
        </p:grpSpPr>
        <p:sp>
          <p:nvSpPr>
            <p:cNvPr id="225" name="Freeform 25">
              <a:extLst>
                <a:ext uri="{FF2B5EF4-FFF2-40B4-BE49-F238E27FC236}">
                  <a16:creationId xmlns:a16="http://schemas.microsoft.com/office/drawing/2014/main" id="{3D99E0E9-88E9-49B6-AB30-38B1D2D55B1C}"/>
                </a:ext>
              </a:extLst>
            </p:cNvPr>
            <p:cNvSpPr>
              <a:spLocks noEditPoints="1"/>
            </p:cNvSpPr>
            <p:nvPr/>
          </p:nvSpPr>
          <p:spPr bwMode="auto">
            <a:xfrm>
              <a:off x="4430586" y="2572744"/>
              <a:ext cx="529762" cy="339416"/>
            </a:xfrm>
            <a:custGeom>
              <a:avLst/>
              <a:gdLst>
                <a:gd name="T0" fmla="*/ 718 w 779"/>
                <a:gd name="T1" fmla="*/ 61 h 499"/>
                <a:gd name="T2" fmla="*/ 718 w 779"/>
                <a:gd name="T3" fmla="*/ 438 h 499"/>
                <a:gd name="T4" fmla="*/ 61 w 779"/>
                <a:gd name="T5" fmla="*/ 438 h 499"/>
                <a:gd name="T6" fmla="*/ 61 w 779"/>
                <a:gd name="T7" fmla="*/ 61 h 499"/>
                <a:gd name="T8" fmla="*/ 718 w 779"/>
                <a:gd name="T9" fmla="*/ 61 h 499"/>
                <a:gd name="T10" fmla="*/ 722 w 779"/>
                <a:gd name="T11" fmla="*/ 0 h 499"/>
                <a:gd name="T12" fmla="*/ 57 w 779"/>
                <a:gd name="T13" fmla="*/ 0 h 499"/>
                <a:gd name="T14" fmla="*/ 0 w 779"/>
                <a:gd name="T15" fmla="*/ 57 h 499"/>
                <a:gd name="T16" fmla="*/ 0 w 779"/>
                <a:gd name="T17" fmla="*/ 442 h 499"/>
                <a:gd name="T18" fmla="*/ 57 w 779"/>
                <a:gd name="T19" fmla="*/ 499 h 499"/>
                <a:gd name="T20" fmla="*/ 722 w 779"/>
                <a:gd name="T21" fmla="*/ 499 h 499"/>
                <a:gd name="T22" fmla="*/ 779 w 779"/>
                <a:gd name="T23" fmla="*/ 442 h 499"/>
                <a:gd name="T24" fmla="*/ 779 w 779"/>
                <a:gd name="T25" fmla="*/ 57 h 499"/>
                <a:gd name="T26" fmla="*/ 722 w 779"/>
                <a:gd name="T2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9" h="499">
                  <a:moveTo>
                    <a:pt x="718" y="61"/>
                  </a:moveTo>
                  <a:cubicBezTo>
                    <a:pt x="718" y="438"/>
                    <a:pt x="718" y="438"/>
                    <a:pt x="718" y="438"/>
                  </a:cubicBezTo>
                  <a:cubicBezTo>
                    <a:pt x="61" y="438"/>
                    <a:pt x="61" y="438"/>
                    <a:pt x="61" y="438"/>
                  </a:cubicBezTo>
                  <a:cubicBezTo>
                    <a:pt x="61" y="61"/>
                    <a:pt x="61" y="61"/>
                    <a:pt x="61" y="61"/>
                  </a:cubicBezTo>
                  <a:cubicBezTo>
                    <a:pt x="718" y="61"/>
                    <a:pt x="718" y="61"/>
                    <a:pt x="718" y="61"/>
                  </a:cubicBezTo>
                  <a:moveTo>
                    <a:pt x="722" y="0"/>
                  </a:moveTo>
                  <a:cubicBezTo>
                    <a:pt x="57" y="0"/>
                    <a:pt x="57" y="0"/>
                    <a:pt x="57" y="0"/>
                  </a:cubicBezTo>
                  <a:cubicBezTo>
                    <a:pt x="26" y="0"/>
                    <a:pt x="0" y="26"/>
                    <a:pt x="0" y="57"/>
                  </a:cubicBezTo>
                  <a:cubicBezTo>
                    <a:pt x="0" y="442"/>
                    <a:pt x="0" y="442"/>
                    <a:pt x="0" y="442"/>
                  </a:cubicBezTo>
                  <a:cubicBezTo>
                    <a:pt x="0" y="473"/>
                    <a:pt x="26" y="499"/>
                    <a:pt x="57" y="499"/>
                  </a:cubicBezTo>
                  <a:cubicBezTo>
                    <a:pt x="722" y="499"/>
                    <a:pt x="722" y="499"/>
                    <a:pt x="722" y="499"/>
                  </a:cubicBezTo>
                  <a:cubicBezTo>
                    <a:pt x="754" y="499"/>
                    <a:pt x="779" y="473"/>
                    <a:pt x="779" y="442"/>
                  </a:cubicBezTo>
                  <a:cubicBezTo>
                    <a:pt x="779" y="57"/>
                    <a:pt x="779" y="57"/>
                    <a:pt x="779" y="57"/>
                  </a:cubicBezTo>
                  <a:cubicBezTo>
                    <a:pt x="779" y="26"/>
                    <a:pt x="754" y="0"/>
                    <a:pt x="72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26" name="Freeform 26">
              <a:extLst>
                <a:ext uri="{FF2B5EF4-FFF2-40B4-BE49-F238E27FC236}">
                  <a16:creationId xmlns:a16="http://schemas.microsoft.com/office/drawing/2014/main" id="{982869A4-28FA-4C56-9BE0-0BB3377A83FC}"/>
                </a:ext>
              </a:extLst>
            </p:cNvPr>
            <p:cNvSpPr>
              <a:spLocks noEditPoints="1"/>
            </p:cNvSpPr>
            <p:nvPr/>
          </p:nvSpPr>
          <p:spPr bwMode="auto">
            <a:xfrm>
              <a:off x="4430586" y="2938246"/>
              <a:ext cx="529762" cy="99761"/>
            </a:xfrm>
            <a:custGeom>
              <a:avLst/>
              <a:gdLst>
                <a:gd name="T0" fmla="*/ 731 w 779"/>
                <a:gd name="T1" fmla="*/ 0 h 147"/>
                <a:gd name="T2" fmla="*/ 48 w 779"/>
                <a:gd name="T3" fmla="*/ 0 h 147"/>
                <a:gd name="T4" fmla="*/ 0 w 779"/>
                <a:gd name="T5" fmla="*/ 48 h 147"/>
                <a:gd name="T6" fmla="*/ 0 w 779"/>
                <a:gd name="T7" fmla="*/ 99 h 147"/>
                <a:gd name="T8" fmla="*/ 48 w 779"/>
                <a:gd name="T9" fmla="*/ 147 h 147"/>
                <a:gd name="T10" fmla="*/ 731 w 779"/>
                <a:gd name="T11" fmla="*/ 147 h 147"/>
                <a:gd name="T12" fmla="*/ 779 w 779"/>
                <a:gd name="T13" fmla="*/ 99 h 147"/>
                <a:gd name="T14" fmla="*/ 779 w 779"/>
                <a:gd name="T15" fmla="*/ 48 h 147"/>
                <a:gd name="T16" fmla="*/ 731 w 779"/>
                <a:gd name="T17" fmla="*/ 0 h 147"/>
                <a:gd name="T18" fmla="*/ 473 w 779"/>
                <a:gd name="T19" fmla="*/ 87 h 147"/>
                <a:gd name="T20" fmla="*/ 455 w 779"/>
                <a:gd name="T21" fmla="*/ 105 h 147"/>
                <a:gd name="T22" fmla="*/ 325 w 779"/>
                <a:gd name="T23" fmla="*/ 105 h 147"/>
                <a:gd name="T24" fmla="*/ 307 w 779"/>
                <a:gd name="T25" fmla="*/ 87 h 147"/>
                <a:gd name="T26" fmla="*/ 307 w 779"/>
                <a:gd name="T27" fmla="*/ 80 h 147"/>
                <a:gd name="T28" fmla="*/ 325 w 779"/>
                <a:gd name="T29" fmla="*/ 62 h 147"/>
                <a:gd name="T30" fmla="*/ 455 w 779"/>
                <a:gd name="T31" fmla="*/ 62 h 147"/>
                <a:gd name="T32" fmla="*/ 473 w 779"/>
                <a:gd name="T33" fmla="*/ 80 h 147"/>
                <a:gd name="T34" fmla="*/ 473 w 779"/>
                <a:gd name="T35" fmla="*/ 8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147">
                  <a:moveTo>
                    <a:pt x="731" y="0"/>
                  </a:moveTo>
                  <a:cubicBezTo>
                    <a:pt x="48" y="0"/>
                    <a:pt x="48" y="0"/>
                    <a:pt x="48" y="0"/>
                  </a:cubicBezTo>
                  <a:cubicBezTo>
                    <a:pt x="22" y="0"/>
                    <a:pt x="0" y="21"/>
                    <a:pt x="0" y="48"/>
                  </a:cubicBezTo>
                  <a:cubicBezTo>
                    <a:pt x="0" y="99"/>
                    <a:pt x="0" y="99"/>
                    <a:pt x="0" y="99"/>
                  </a:cubicBezTo>
                  <a:cubicBezTo>
                    <a:pt x="0" y="126"/>
                    <a:pt x="22" y="147"/>
                    <a:pt x="48" y="147"/>
                  </a:cubicBezTo>
                  <a:cubicBezTo>
                    <a:pt x="731" y="147"/>
                    <a:pt x="731" y="147"/>
                    <a:pt x="731" y="147"/>
                  </a:cubicBezTo>
                  <a:cubicBezTo>
                    <a:pt x="758" y="147"/>
                    <a:pt x="779" y="126"/>
                    <a:pt x="779" y="99"/>
                  </a:cubicBezTo>
                  <a:cubicBezTo>
                    <a:pt x="779" y="48"/>
                    <a:pt x="779" y="48"/>
                    <a:pt x="779" y="48"/>
                  </a:cubicBezTo>
                  <a:cubicBezTo>
                    <a:pt x="779" y="21"/>
                    <a:pt x="758" y="0"/>
                    <a:pt x="731" y="0"/>
                  </a:cubicBezTo>
                  <a:close/>
                  <a:moveTo>
                    <a:pt x="473" y="87"/>
                  </a:moveTo>
                  <a:cubicBezTo>
                    <a:pt x="473" y="97"/>
                    <a:pt x="465" y="105"/>
                    <a:pt x="455" y="105"/>
                  </a:cubicBezTo>
                  <a:cubicBezTo>
                    <a:pt x="325" y="105"/>
                    <a:pt x="325" y="105"/>
                    <a:pt x="325" y="105"/>
                  </a:cubicBezTo>
                  <a:cubicBezTo>
                    <a:pt x="315" y="105"/>
                    <a:pt x="307" y="97"/>
                    <a:pt x="307" y="87"/>
                  </a:cubicBezTo>
                  <a:cubicBezTo>
                    <a:pt x="307" y="80"/>
                    <a:pt x="307" y="80"/>
                    <a:pt x="307" y="80"/>
                  </a:cubicBezTo>
                  <a:cubicBezTo>
                    <a:pt x="307" y="70"/>
                    <a:pt x="315" y="62"/>
                    <a:pt x="325" y="62"/>
                  </a:cubicBezTo>
                  <a:cubicBezTo>
                    <a:pt x="455" y="62"/>
                    <a:pt x="455" y="62"/>
                    <a:pt x="455" y="62"/>
                  </a:cubicBezTo>
                  <a:cubicBezTo>
                    <a:pt x="465" y="62"/>
                    <a:pt x="473" y="70"/>
                    <a:pt x="473" y="80"/>
                  </a:cubicBezTo>
                  <a:lnTo>
                    <a:pt x="47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cxnSp>
        <p:nvCxnSpPr>
          <p:cNvPr id="227" name="直線矢印コネクタ 226">
            <a:extLst>
              <a:ext uri="{FF2B5EF4-FFF2-40B4-BE49-F238E27FC236}">
                <a16:creationId xmlns:a16="http://schemas.microsoft.com/office/drawing/2014/main" id="{355BFC10-33B0-4288-A9C6-3157E9A83104}"/>
              </a:ext>
            </a:extLst>
          </p:cNvPr>
          <p:cNvCxnSpPr/>
          <p:nvPr/>
        </p:nvCxnSpPr>
        <p:spPr bwMode="auto">
          <a:xfrm>
            <a:off x="3417044" y="3345492"/>
            <a:ext cx="2184078" cy="1"/>
          </a:xfrm>
          <a:prstGeom prst="straightConnector1">
            <a:avLst/>
          </a:prstGeom>
          <a:solidFill>
            <a:srgbClr val="30ACEC"/>
          </a:solidFill>
          <a:ln w="34925" cap="flat" cmpd="sng" algn="ctr">
            <a:solidFill>
              <a:srgbClr val="7F7F7F"/>
            </a:solidFill>
            <a:prstDash val="solid"/>
            <a:round/>
            <a:headEnd type="none" w="sm" len="sm"/>
            <a:tailEnd type="none"/>
          </a:ln>
          <a:effectLst/>
        </p:spPr>
      </p:cxnSp>
      <p:cxnSp>
        <p:nvCxnSpPr>
          <p:cNvPr id="228" name="直線矢印コネクタ 227">
            <a:extLst>
              <a:ext uri="{FF2B5EF4-FFF2-40B4-BE49-F238E27FC236}">
                <a16:creationId xmlns:a16="http://schemas.microsoft.com/office/drawing/2014/main" id="{9598C42D-E518-444C-845C-7F90C85C47A9}"/>
              </a:ext>
            </a:extLst>
          </p:cNvPr>
          <p:cNvCxnSpPr>
            <a:cxnSpLocks/>
            <a:endCxn id="225" idx="7"/>
          </p:cNvCxnSpPr>
          <p:nvPr/>
        </p:nvCxnSpPr>
        <p:spPr bwMode="auto">
          <a:xfrm>
            <a:off x="6345467" y="3556031"/>
            <a:ext cx="3229132" cy="16090"/>
          </a:xfrm>
          <a:prstGeom prst="straightConnector1">
            <a:avLst/>
          </a:prstGeom>
          <a:solidFill>
            <a:srgbClr val="30ACEC"/>
          </a:solidFill>
          <a:ln w="34925" cap="flat" cmpd="sng" algn="ctr">
            <a:solidFill>
              <a:srgbClr val="7F7F7F"/>
            </a:solidFill>
            <a:prstDash val="solid"/>
            <a:round/>
            <a:headEnd type="none" w="sm" len="sm"/>
            <a:tailEnd type="arrow"/>
          </a:ln>
          <a:effectLst/>
        </p:spPr>
      </p:cxnSp>
      <p:cxnSp>
        <p:nvCxnSpPr>
          <p:cNvPr id="229" name="直線矢印コネクタ 228">
            <a:extLst>
              <a:ext uri="{FF2B5EF4-FFF2-40B4-BE49-F238E27FC236}">
                <a16:creationId xmlns:a16="http://schemas.microsoft.com/office/drawing/2014/main" id="{F0FFBC73-BB8D-416C-A19C-A6A17F683490}"/>
              </a:ext>
            </a:extLst>
          </p:cNvPr>
          <p:cNvCxnSpPr>
            <a:cxnSpLocks/>
          </p:cNvCxnSpPr>
          <p:nvPr/>
        </p:nvCxnSpPr>
        <p:spPr bwMode="auto">
          <a:xfrm>
            <a:off x="6514798" y="3104002"/>
            <a:ext cx="3024485" cy="0"/>
          </a:xfrm>
          <a:prstGeom prst="straightConnector1">
            <a:avLst/>
          </a:prstGeom>
          <a:solidFill>
            <a:srgbClr val="30ACEC"/>
          </a:solidFill>
          <a:ln w="34925" cap="flat" cmpd="sng" algn="ctr">
            <a:solidFill>
              <a:srgbClr val="7F7F7F"/>
            </a:solidFill>
            <a:prstDash val="solid"/>
            <a:round/>
            <a:headEnd type="none" w="sm" len="sm"/>
            <a:tailEnd type="arrow"/>
          </a:ln>
          <a:effectLst/>
        </p:spPr>
      </p:cxnSp>
      <p:grpSp>
        <p:nvGrpSpPr>
          <p:cNvPr id="230" name="グループ化 229">
            <a:extLst>
              <a:ext uri="{FF2B5EF4-FFF2-40B4-BE49-F238E27FC236}">
                <a16:creationId xmlns:a16="http://schemas.microsoft.com/office/drawing/2014/main" id="{5D1E967D-E00D-472F-BEE8-2CDDB44EE8CF}"/>
              </a:ext>
            </a:extLst>
          </p:cNvPr>
          <p:cNvGrpSpPr/>
          <p:nvPr/>
        </p:nvGrpSpPr>
        <p:grpSpPr>
          <a:xfrm>
            <a:off x="3648084" y="2432564"/>
            <a:ext cx="640227" cy="836118"/>
            <a:chOff x="1601276" y="1857667"/>
            <a:chExt cx="520254" cy="679437"/>
          </a:xfrm>
          <a:solidFill>
            <a:srgbClr val="7F7F7F"/>
          </a:solidFill>
        </p:grpSpPr>
        <p:grpSp>
          <p:nvGrpSpPr>
            <p:cNvPr id="231" name="グループ化 230">
              <a:extLst>
                <a:ext uri="{FF2B5EF4-FFF2-40B4-BE49-F238E27FC236}">
                  <a16:creationId xmlns:a16="http://schemas.microsoft.com/office/drawing/2014/main" id="{3C11921D-A04B-4AAB-A2E1-E7A44A2155FA}"/>
                </a:ext>
              </a:extLst>
            </p:cNvPr>
            <p:cNvGrpSpPr/>
            <p:nvPr/>
          </p:nvGrpSpPr>
          <p:grpSpPr>
            <a:xfrm>
              <a:off x="1601276" y="1857667"/>
              <a:ext cx="520254" cy="679437"/>
              <a:chOff x="5601196" y="2510275"/>
              <a:chExt cx="212725" cy="277813"/>
            </a:xfrm>
            <a:grpFill/>
          </p:grpSpPr>
          <p:sp>
            <p:nvSpPr>
              <p:cNvPr id="233" name="Freeform 6">
                <a:extLst>
                  <a:ext uri="{FF2B5EF4-FFF2-40B4-BE49-F238E27FC236}">
                    <a16:creationId xmlns:a16="http://schemas.microsoft.com/office/drawing/2014/main" id="{88342AC0-33C1-453A-8F21-11D5A2BC60F4}"/>
                  </a:ext>
                </a:extLst>
              </p:cNvPr>
              <p:cNvSpPr>
                <a:spLocks noEditPoints="1"/>
              </p:cNvSpPr>
              <p:nvPr/>
            </p:nvSpPr>
            <p:spPr bwMode="auto">
              <a:xfrm>
                <a:off x="5601196" y="2510275"/>
                <a:ext cx="212725" cy="277813"/>
              </a:xfrm>
              <a:custGeom>
                <a:avLst/>
                <a:gdLst>
                  <a:gd name="T0" fmla="*/ 599 w 674"/>
                  <a:gd name="T1" fmla="*/ 0 h 875"/>
                  <a:gd name="T2" fmla="*/ 238 w 674"/>
                  <a:gd name="T3" fmla="*/ 0 h 875"/>
                  <a:gd name="T4" fmla="*/ 236 w 674"/>
                  <a:gd name="T5" fmla="*/ 0 h 875"/>
                  <a:gd name="T6" fmla="*/ 230 w 674"/>
                  <a:gd name="T7" fmla="*/ 1 h 875"/>
                  <a:gd name="T8" fmla="*/ 227 w 674"/>
                  <a:gd name="T9" fmla="*/ 2 h 875"/>
                  <a:gd name="T10" fmla="*/ 220 w 674"/>
                  <a:gd name="T11" fmla="*/ 7 h 875"/>
                  <a:gd name="T12" fmla="*/ 7 w 674"/>
                  <a:gd name="T13" fmla="*/ 220 h 875"/>
                  <a:gd name="T14" fmla="*/ 2 w 674"/>
                  <a:gd name="T15" fmla="*/ 228 h 875"/>
                  <a:gd name="T16" fmla="*/ 1 w 674"/>
                  <a:gd name="T17" fmla="*/ 230 h 875"/>
                  <a:gd name="T18" fmla="*/ 0 w 674"/>
                  <a:gd name="T19" fmla="*/ 236 h 875"/>
                  <a:gd name="T20" fmla="*/ 0 w 674"/>
                  <a:gd name="T21" fmla="*/ 238 h 875"/>
                  <a:gd name="T22" fmla="*/ 0 w 674"/>
                  <a:gd name="T23" fmla="*/ 800 h 875"/>
                  <a:gd name="T24" fmla="*/ 75 w 674"/>
                  <a:gd name="T25" fmla="*/ 875 h 875"/>
                  <a:gd name="T26" fmla="*/ 599 w 674"/>
                  <a:gd name="T27" fmla="*/ 875 h 875"/>
                  <a:gd name="T28" fmla="*/ 674 w 674"/>
                  <a:gd name="T29" fmla="*/ 800 h 875"/>
                  <a:gd name="T30" fmla="*/ 674 w 674"/>
                  <a:gd name="T31" fmla="*/ 75 h 875"/>
                  <a:gd name="T32" fmla="*/ 599 w 674"/>
                  <a:gd name="T33" fmla="*/ 0 h 875"/>
                  <a:gd name="T34" fmla="*/ 213 w 674"/>
                  <a:gd name="T35" fmla="*/ 85 h 875"/>
                  <a:gd name="T36" fmla="*/ 213 w 674"/>
                  <a:gd name="T37" fmla="*/ 188 h 875"/>
                  <a:gd name="T38" fmla="*/ 188 w 674"/>
                  <a:gd name="T39" fmla="*/ 213 h 875"/>
                  <a:gd name="T40" fmla="*/ 85 w 674"/>
                  <a:gd name="T41" fmla="*/ 213 h 875"/>
                  <a:gd name="T42" fmla="*/ 213 w 674"/>
                  <a:gd name="T43" fmla="*/ 85 h 875"/>
                  <a:gd name="T44" fmla="*/ 624 w 674"/>
                  <a:gd name="T45" fmla="*/ 800 h 875"/>
                  <a:gd name="T46" fmla="*/ 599 w 674"/>
                  <a:gd name="T47" fmla="*/ 825 h 875"/>
                  <a:gd name="T48" fmla="*/ 75 w 674"/>
                  <a:gd name="T49" fmla="*/ 825 h 875"/>
                  <a:gd name="T50" fmla="*/ 50 w 674"/>
                  <a:gd name="T51" fmla="*/ 800 h 875"/>
                  <a:gd name="T52" fmla="*/ 50 w 674"/>
                  <a:gd name="T53" fmla="*/ 263 h 875"/>
                  <a:gd name="T54" fmla="*/ 188 w 674"/>
                  <a:gd name="T55" fmla="*/ 263 h 875"/>
                  <a:gd name="T56" fmla="*/ 263 w 674"/>
                  <a:gd name="T57" fmla="*/ 188 h 875"/>
                  <a:gd name="T58" fmla="*/ 263 w 674"/>
                  <a:gd name="T59" fmla="*/ 50 h 875"/>
                  <a:gd name="T60" fmla="*/ 599 w 674"/>
                  <a:gd name="T61" fmla="*/ 50 h 875"/>
                  <a:gd name="T62" fmla="*/ 624 w 674"/>
                  <a:gd name="T63" fmla="*/ 75 h 875"/>
                  <a:gd name="T64" fmla="*/ 624 w 674"/>
                  <a:gd name="T65" fmla="*/ 80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4" h="875">
                    <a:moveTo>
                      <a:pt x="599" y="0"/>
                    </a:moveTo>
                    <a:cubicBezTo>
                      <a:pt x="238" y="0"/>
                      <a:pt x="238" y="0"/>
                      <a:pt x="238" y="0"/>
                    </a:cubicBezTo>
                    <a:cubicBezTo>
                      <a:pt x="237" y="0"/>
                      <a:pt x="237" y="0"/>
                      <a:pt x="236" y="0"/>
                    </a:cubicBezTo>
                    <a:cubicBezTo>
                      <a:pt x="234" y="0"/>
                      <a:pt x="232" y="1"/>
                      <a:pt x="230" y="1"/>
                    </a:cubicBezTo>
                    <a:cubicBezTo>
                      <a:pt x="229" y="2"/>
                      <a:pt x="228" y="2"/>
                      <a:pt x="227" y="2"/>
                    </a:cubicBezTo>
                    <a:cubicBezTo>
                      <a:pt x="225" y="3"/>
                      <a:pt x="222" y="5"/>
                      <a:pt x="220" y="7"/>
                    </a:cubicBezTo>
                    <a:cubicBezTo>
                      <a:pt x="7" y="220"/>
                      <a:pt x="7" y="220"/>
                      <a:pt x="7" y="220"/>
                    </a:cubicBezTo>
                    <a:cubicBezTo>
                      <a:pt x="5" y="223"/>
                      <a:pt x="3" y="225"/>
                      <a:pt x="2" y="228"/>
                    </a:cubicBezTo>
                    <a:cubicBezTo>
                      <a:pt x="2" y="228"/>
                      <a:pt x="1" y="229"/>
                      <a:pt x="1" y="230"/>
                    </a:cubicBezTo>
                    <a:cubicBezTo>
                      <a:pt x="0" y="232"/>
                      <a:pt x="0" y="234"/>
                      <a:pt x="0" y="236"/>
                    </a:cubicBezTo>
                    <a:cubicBezTo>
                      <a:pt x="0" y="237"/>
                      <a:pt x="0" y="238"/>
                      <a:pt x="0" y="238"/>
                    </a:cubicBezTo>
                    <a:cubicBezTo>
                      <a:pt x="0" y="800"/>
                      <a:pt x="0" y="800"/>
                      <a:pt x="0" y="800"/>
                    </a:cubicBezTo>
                    <a:cubicBezTo>
                      <a:pt x="0" y="841"/>
                      <a:pt x="33" y="875"/>
                      <a:pt x="75" y="875"/>
                    </a:cubicBezTo>
                    <a:cubicBezTo>
                      <a:pt x="599" y="875"/>
                      <a:pt x="599" y="875"/>
                      <a:pt x="599" y="875"/>
                    </a:cubicBezTo>
                    <a:cubicBezTo>
                      <a:pt x="641" y="875"/>
                      <a:pt x="674" y="841"/>
                      <a:pt x="674" y="800"/>
                    </a:cubicBezTo>
                    <a:cubicBezTo>
                      <a:pt x="674" y="75"/>
                      <a:pt x="674" y="75"/>
                      <a:pt x="674" y="75"/>
                    </a:cubicBezTo>
                    <a:cubicBezTo>
                      <a:pt x="674" y="33"/>
                      <a:pt x="641" y="0"/>
                      <a:pt x="599" y="0"/>
                    </a:cubicBezTo>
                    <a:close/>
                    <a:moveTo>
                      <a:pt x="213" y="85"/>
                    </a:moveTo>
                    <a:cubicBezTo>
                      <a:pt x="213" y="188"/>
                      <a:pt x="213" y="188"/>
                      <a:pt x="213" y="188"/>
                    </a:cubicBezTo>
                    <a:cubicBezTo>
                      <a:pt x="213" y="202"/>
                      <a:pt x="202" y="213"/>
                      <a:pt x="188" y="213"/>
                    </a:cubicBezTo>
                    <a:cubicBezTo>
                      <a:pt x="85" y="213"/>
                      <a:pt x="85" y="213"/>
                      <a:pt x="85" y="213"/>
                    </a:cubicBezTo>
                    <a:lnTo>
                      <a:pt x="213" y="85"/>
                    </a:lnTo>
                    <a:close/>
                    <a:moveTo>
                      <a:pt x="624" y="800"/>
                    </a:moveTo>
                    <a:cubicBezTo>
                      <a:pt x="624" y="813"/>
                      <a:pt x="613" y="825"/>
                      <a:pt x="599" y="825"/>
                    </a:cubicBezTo>
                    <a:cubicBezTo>
                      <a:pt x="75" y="825"/>
                      <a:pt x="75" y="825"/>
                      <a:pt x="75" y="825"/>
                    </a:cubicBezTo>
                    <a:cubicBezTo>
                      <a:pt x="61" y="825"/>
                      <a:pt x="50" y="813"/>
                      <a:pt x="50" y="800"/>
                    </a:cubicBezTo>
                    <a:cubicBezTo>
                      <a:pt x="50" y="263"/>
                      <a:pt x="50" y="263"/>
                      <a:pt x="50" y="263"/>
                    </a:cubicBezTo>
                    <a:cubicBezTo>
                      <a:pt x="188" y="263"/>
                      <a:pt x="188" y="263"/>
                      <a:pt x="188" y="263"/>
                    </a:cubicBezTo>
                    <a:cubicBezTo>
                      <a:pt x="229" y="263"/>
                      <a:pt x="263" y="229"/>
                      <a:pt x="263" y="188"/>
                    </a:cubicBezTo>
                    <a:cubicBezTo>
                      <a:pt x="263" y="50"/>
                      <a:pt x="263" y="50"/>
                      <a:pt x="263" y="50"/>
                    </a:cubicBezTo>
                    <a:cubicBezTo>
                      <a:pt x="599" y="50"/>
                      <a:pt x="599" y="50"/>
                      <a:pt x="599" y="50"/>
                    </a:cubicBezTo>
                    <a:cubicBezTo>
                      <a:pt x="613" y="50"/>
                      <a:pt x="624" y="61"/>
                      <a:pt x="624" y="75"/>
                    </a:cubicBezTo>
                    <a:lnTo>
                      <a:pt x="624" y="800"/>
                    </a:ln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34" name="Freeform 7">
                <a:extLst>
                  <a:ext uri="{FF2B5EF4-FFF2-40B4-BE49-F238E27FC236}">
                    <a16:creationId xmlns:a16="http://schemas.microsoft.com/office/drawing/2014/main" id="{E9DD8E75-5B7F-475E-A987-DEDF2C0CBE52}"/>
                  </a:ext>
                </a:extLst>
              </p:cNvPr>
              <p:cNvSpPr>
                <a:spLocks/>
              </p:cNvSpPr>
              <p:nvPr/>
            </p:nvSpPr>
            <p:spPr bwMode="auto">
              <a:xfrm>
                <a:off x="5642471" y="2619813"/>
                <a:ext cx="130175" cy="15875"/>
              </a:xfrm>
              <a:custGeom>
                <a:avLst/>
                <a:gdLst>
                  <a:gd name="T0" fmla="*/ 388 w 413"/>
                  <a:gd name="T1" fmla="*/ 51 h 51"/>
                  <a:gd name="T2" fmla="*/ 26 w 413"/>
                  <a:gd name="T3" fmla="*/ 51 h 51"/>
                  <a:gd name="T4" fmla="*/ 0 w 413"/>
                  <a:gd name="T5" fmla="*/ 25 h 51"/>
                  <a:gd name="T6" fmla="*/ 26 w 413"/>
                  <a:gd name="T7" fmla="*/ 0 h 51"/>
                  <a:gd name="T8" fmla="*/ 388 w 413"/>
                  <a:gd name="T9" fmla="*/ 0 h 51"/>
                  <a:gd name="T10" fmla="*/ 413 w 413"/>
                  <a:gd name="T11" fmla="*/ 25 h 51"/>
                  <a:gd name="T12" fmla="*/ 388 w 413"/>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413" h="51">
                    <a:moveTo>
                      <a:pt x="388" y="51"/>
                    </a:moveTo>
                    <a:cubicBezTo>
                      <a:pt x="26" y="51"/>
                      <a:pt x="26" y="51"/>
                      <a:pt x="26" y="51"/>
                    </a:cubicBezTo>
                    <a:cubicBezTo>
                      <a:pt x="12" y="51"/>
                      <a:pt x="0" y="39"/>
                      <a:pt x="0" y="25"/>
                    </a:cubicBezTo>
                    <a:cubicBezTo>
                      <a:pt x="0" y="11"/>
                      <a:pt x="12" y="0"/>
                      <a:pt x="26" y="0"/>
                    </a:cubicBezTo>
                    <a:cubicBezTo>
                      <a:pt x="388" y="0"/>
                      <a:pt x="388" y="0"/>
                      <a:pt x="388" y="0"/>
                    </a:cubicBezTo>
                    <a:cubicBezTo>
                      <a:pt x="402" y="0"/>
                      <a:pt x="413" y="11"/>
                      <a:pt x="413" y="25"/>
                    </a:cubicBezTo>
                    <a:cubicBezTo>
                      <a:pt x="413" y="39"/>
                      <a:pt x="402" y="51"/>
                      <a:pt x="388" y="51"/>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35" name="Freeform 8">
                <a:extLst>
                  <a:ext uri="{FF2B5EF4-FFF2-40B4-BE49-F238E27FC236}">
                    <a16:creationId xmlns:a16="http://schemas.microsoft.com/office/drawing/2014/main" id="{88B9653D-6000-4934-BE74-2D5B7A32469A}"/>
                  </a:ext>
                </a:extLst>
              </p:cNvPr>
              <p:cNvSpPr>
                <a:spLocks/>
              </p:cNvSpPr>
              <p:nvPr/>
            </p:nvSpPr>
            <p:spPr bwMode="auto">
              <a:xfrm>
                <a:off x="5696446" y="2557900"/>
                <a:ext cx="76200" cy="25400"/>
              </a:xfrm>
              <a:custGeom>
                <a:avLst/>
                <a:gdLst>
                  <a:gd name="T0" fmla="*/ 203 w 241"/>
                  <a:gd name="T1" fmla="*/ 77 h 77"/>
                  <a:gd name="T2" fmla="*/ 38 w 241"/>
                  <a:gd name="T3" fmla="*/ 77 h 77"/>
                  <a:gd name="T4" fmla="*/ 0 w 241"/>
                  <a:gd name="T5" fmla="*/ 38 h 77"/>
                  <a:gd name="T6" fmla="*/ 38 w 241"/>
                  <a:gd name="T7" fmla="*/ 0 h 77"/>
                  <a:gd name="T8" fmla="*/ 203 w 241"/>
                  <a:gd name="T9" fmla="*/ 0 h 77"/>
                  <a:gd name="T10" fmla="*/ 241 w 241"/>
                  <a:gd name="T11" fmla="*/ 38 h 77"/>
                  <a:gd name="T12" fmla="*/ 203 w 241"/>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41" h="77">
                    <a:moveTo>
                      <a:pt x="203" y="77"/>
                    </a:moveTo>
                    <a:cubicBezTo>
                      <a:pt x="38" y="77"/>
                      <a:pt x="38" y="77"/>
                      <a:pt x="38" y="77"/>
                    </a:cubicBezTo>
                    <a:cubicBezTo>
                      <a:pt x="17" y="77"/>
                      <a:pt x="0" y="60"/>
                      <a:pt x="0" y="38"/>
                    </a:cubicBezTo>
                    <a:cubicBezTo>
                      <a:pt x="0" y="17"/>
                      <a:pt x="17" y="0"/>
                      <a:pt x="38" y="0"/>
                    </a:cubicBezTo>
                    <a:cubicBezTo>
                      <a:pt x="203" y="0"/>
                      <a:pt x="203" y="0"/>
                      <a:pt x="203" y="0"/>
                    </a:cubicBezTo>
                    <a:cubicBezTo>
                      <a:pt x="224" y="0"/>
                      <a:pt x="241" y="17"/>
                      <a:pt x="241" y="38"/>
                    </a:cubicBezTo>
                    <a:cubicBezTo>
                      <a:pt x="241" y="60"/>
                      <a:pt x="224" y="77"/>
                      <a:pt x="203" y="77"/>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36" name="Freeform 9">
                <a:extLst>
                  <a:ext uri="{FF2B5EF4-FFF2-40B4-BE49-F238E27FC236}">
                    <a16:creationId xmlns:a16="http://schemas.microsoft.com/office/drawing/2014/main" id="{236DCF8F-01BD-4CF3-8363-03A7FC8799E6}"/>
                  </a:ext>
                </a:extLst>
              </p:cNvPr>
              <p:cNvSpPr>
                <a:spLocks/>
              </p:cNvSpPr>
              <p:nvPr/>
            </p:nvSpPr>
            <p:spPr bwMode="auto">
              <a:xfrm>
                <a:off x="5642471" y="2653150"/>
                <a:ext cx="130175" cy="15875"/>
              </a:xfrm>
              <a:custGeom>
                <a:avLst/>
                <a:gdLst>
                  <a:gd name="T0" fmla="*/ 388 w 413"/>
                  <a:gd name="T1" fmla="*/ 52 h 52"/>
                  <a:gd name="T2" fmla="*/ 26 w 413"/>
                  <a:gd name="T3" fmla="*/ 52 h 52"/>
                  <a:gd name="T4" fmla="*/ 0 w 413"/>
                  <a:gd name="T5" fmla="*/ 26 h 52"/>
                  <a:gd name="T6" fmla="*/ 26 w 413"/>
                  <a:gd name="T7" fmla="*/ 0 h 52"/>
                  <a:gd name="T8" fmla="*/ 388 w 413"/>
                  <a:gd name="T9" fmla="*/ 0 h 52"/>
                  <a:gd name="T10" fmla="*/ 413 w 413"/>
                  <a:gd name="T11" fmla="*/ 26 h 52"/>
                  <a:gd name="T12" fmla="*/ 388 w 41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13" h="52">
                    <a:moveTo>
                      <a:pt x="388" y="52"/>
                    </a:moveTo>
                    <a:cubicBezTo>
                      <a:pt x="26" y="52"/>
                      <a:pt x="26" y="52"/>
                      <a:pt x="26" y="52"/>
                    </a:cubicBezTo>
                    <a:cubicBezTo>
                      <a:pt x="12" y="52"/>
                      <a:pt x="0" y="40"/>
                      <a:pt x="0" y="26"/>
                    </a:cubicBezTo>
                    <a:cubicBezTo>
                      <a:pt x="0" y="12"/>
                      <a:pt x="12" y="0"/>
                      <a:pt x="26" y="0"/>
                    </a:cubicBezTo>
                    <a:cubicBezTo>
                      <a:pt x="388" y="0"/>
                      <a:pt x="388" y="0"/>
                      <a:pt x="388" y="0"/>
                    </a:cubicBezTo>
                    <a:cubicBezTo>
                      <a:pt x="402" y="0"/>
                      <a:pt x="413" y="12"/>
                      <a:pt x="413" y="26"/>
                    </a:cubicBezTo>
                    <a:cubicBezTo>
                      <a:pt x="413" y="40"/>
                      <a:pt x="402" y="52"/>
                      <a:pt x="388" y="52"/>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pic>
          <p:nvPicPr>
            <p:cNvPr id="232" name="図 231">
              <a:extLst>
                <a:ext uri="{FF2B5EF4-FFF2-40B4-BE49-F238E27FC236}">
                  <a16:creationId xmlns:a16="http://schemas.microsoft.com/office/drawing/2014/main" id="{4EE7291D-2CED-4757-BBFB-3207148666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9610" y="2304155"/>
              <a:ext cx="403586" cy="162780"/>
            </a:xfrm>
            <a:prstGeom prst="rect">
              <a:avLst/>
            </a:prstGeom>
            <a:grpFill/>
          </p:spPr>
        </p:pic>
      </p:grpSp>
      <p:grpSp>
        <p:nvGrpSpPr>
          <p:cNvPr id="237" name="グループ化 236">
            <a:extLst>
              <a:ext uri="{FF2B5EF4-FFF2-40B4-BE49-F238E27FC236}">
                <a16:creationId xmlns:a16="http://schemas.microsoft.com/office/drawing/2014/main" id="{266E5C03-180B-4705-B679-4485B3EA8D0A}"/>
              </a:ext>
            </a:extLst>
          </p:cNvPr>
          <p:cNvGrpSpPr/>
          <p:nvPr/>
        </p:nvGrpSpPr>
        <p:grpSpPr>
          <a:xfrm>
            <a:off x="6202452" y="2190457"/>
            <a:ext cx="640227" cy="836118"/>
            <a:chOff x="1601276" y="1857667"/>
            <a:chExt cx="520254" cy="679437"/>
          </a:xfrm>
          <a:solidFill>
            <a:srgbClr val="7F7F7F"/>
          </a:solidFill>
        </p:grpSpPr>
        <p:grpSp>
          <p:nvGrpSpPr>
            <p:cNvPr id="238" name="グループ化 237">
              <a:extLst>
                <a:ext uri="{FF2B5EF4-FFF2-40B4-BE49-F238E27FC236}">
                  <a16:creationId xmlns:a16="http://schemas.microsoft.com/office/drawing/2014/main" id="{964403FB-B84F-4247-A96D-13D7C72C9EA1}"/>
                </a:ext>
              </a:extLst>
            </p:cNvPr>
            <p:cNvGrpSpPr/>
            <p:nvPr/>
          </p:nvGrpSpPr>
          <p:grpSpPr>
            <a:xfrm>
              <a:off x="1601276" y="1857667"/>
              <a:ext cx="520254" cy="679437"/>
              <a:chOff x="5601196" y="2510275"/>
              <a:chExt cx="212725" cy="277813"/>
            </a:xfrm>
            <a:grpFill/>
          </p:grpSpPr>
          <p:sp>
            <p:nvSpPr>
              <p:cNvPr id="240" name="Freeform 6">
                <a:extLst>
                  <a:ext uri="{FF2B5EF4-FFF2-40B4-BE49-F238E27FC236}">
                    <a16:creationId xmlns:a16="http://schemas.microsoft.com/office/drawing/2014/main" id="{DC2744DB-C734-4A18-BEFE-6DB75622BE24}"/>
                  </a:ext>
                </a:extLst>
              </p:cNvPr>
              <p:cNvSpPr>
                <a:spLocks noEditPoints="1"/>
              </p:cNvSpPr>
              <p:nvPr/>
            </p:nvSpPr>
            <p:spPr bwMode="auto">
              <a:xfrm>
                <a:off x="5601196" y="2510275"/>
                <a:ext cx="212725" cy="277813"/>
              </a:xfrm>
              <a:custGeom>
                <a:avLst/>
                <a:gdLst>
                  <a:gd name="T0" fmla="*/ 599 w 674"/>
                  <a:gd name="T1" fmla="*/ 0 h 875"/>
                  <a:gd name="T2" fmla="*/ 238 w 674"/>
                  <a:gd name="T3" fmla="*/ 0 h 875"/>
                  <a:gd name="T4" fmla="*/ 236 w 674"/>
                  <a:gd name="T5" fmla="*/ 0 h 875"/>
                  <a:gd name="T6" fmla="*/ 230 w 674"/>
                  <a:gd name="T7" fmla="*/ 1 h 875"/>
                  <a:gd name="T8" fmla="*/ 227 w 674"/>
                  <a:gd name="T9" fmla="*/ 2 h 875"/>
                  <a:gd name="T10" fmla="*/ 220 w 674"/>
                  <a:gd name="T11" fmla="*/ 7 h 875"/>
                  <a:gd name="T12" fmla="*/ 7 w 674"/>
                  <a:gd name="T13" fmla="*/ 220 h 875"/>
                  <a:gd name="T14" fmla="*/ 2 w 674"/>
                  <a:gd name="T15" fmla="*/ 228 h 875"/>
                  <a:gd name="T16" fmla="*/ 1 w 674"/>
                  <a:gd name="T17" fmla="*/ 230 h 875"/>
                  <a:gd name="T18" fmla="*/ 0 w 674"/>
                  <a:gd name="T19" fmla="*/ 236 h 875"/>
                  <a:gd name="T20" fmla="*/ 0 w 674"/>
                  <a:gd name="T21" fmla="*/ 238 h 875"/>
                  <a:gd name="T22" fmla="*/ 0 w 674"/>
                  <a:gd name="T23" fmla="*/ 800 h 875"/>
                  <a:gd name="T24" fmla="*/ 75 w 674"/>
                  <a:gd name="T25" fmla="*/ 875 h 875"/>
                  <a:gd name="T26" fmla="*/ 599 w 674"/>
                  <a:gd name="T27" fmla="*/ 875 h 875"/>
                  <a:gd name="T28" fmla="*/ 674 w 674"/>
                  <a:gd name="T29" fmla="*/ 800 h 875"/>
                  <a:gd name="T30" fmla="*/ 674 w 674"/>
                  <a:gd name="T31" fmla="*/ 75 h 875"/>
                  <a:gd name="T32" fmla="*/ 599 w 674"/>
                  <a:gd name="T33" fmla="*/ 0 h 875"/>
                  <a:gd name="T34" fmla="*/ 213 w 674"/>
                  <a:gd name="T35" fmla="*/ 85 h 875"/>
                  <a:gd name="T36" fmla="*/ 213 w 674"/>
                  <a:gd name="T37" fmla="*/ 188 h 875"/>
                  <a:gd name="T38" fmla="*/ 188 w 674"/>
                  <a:gd name="T39" fmla="*/ 213 h 875"/>
                  <a:gd name="T40" fmla="*/ 85 w 674"/>
                  <a:gd name="T41" fmla="*/ 213 h 875"/>
                  <a:gd name="T42" fmla="*/ 213 w 674"/>
                  <a:gd name="T43" fmla="*/ 85 h 875"/>
                  <a:gd name="T44" fmla="*/ 624 w 674"/>
                  <a:gd name="T45" fmla="*/ 800 h 875"/>
                  <a:gd name="T46" fmla="*/ 599 w 674"/>
                  <a:gd name="T47" fmla="*/ 825 h 875"/>
                  <a:gd name="T48" fmla="*/ 75 w 674"/>
                  <a:gd name="T49" fmla="*/ 825 h 875"/>
                  <a:gd name="T50" fmla="*/ 50 w 674"/>
                  <a:gd name="T51" fmla="*/ 800 h 875"/>
                  <a:gd name="T52" fmla="*/ 50 w 674"/>
                  <a:gd name="T53" fmla="*/ 263 h 875"/>
                  <a:gd name="T54" fmla="*/ 188 w 674"/>
                  <a:gd name="T55" fmla="*/ 263 h 875"/>
                  <a:gd name="T56" fmla="*/ 263 w 674"/>
                  <a:gd name="T57" fmla="*/ 188 h 875"/>
                  <a:gd name="T58" fmla="*/ 263 w 674"/>
                  <a:gd name="T59" fmla="*/ 50 h 875"/>
                  <a:gd name="T60" fmla="*/ 599 w 674"/>
                  <a:gd name="T61" fmla="*/ 50 h 875"/>
                  <a:gd name="T62" fmla="*/ 624 w 674"/>
                  <a:gd name="T63" fmla="*/ 75 h 875"/>
                  <a:gd name="T64" fmla="*/ 624 w 674"/>
                  <a:gd name="T65" fmla="*/ 80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4" h="875">
                    <a:moveTo>
                      <a:pt x="599" y="0"/>
                    </a:moveTo>
                    <a:cubicBezTo>
                      <a:pt x="238" y="0"/>
                      <a:pt x="238" y="0"/>
                      <a:pt x="238" y="0"/>
                    </a:cubicBezTo>
                    <a:cubicBezTo>
                      <a:pt x="237" y="0"/>
                      <a:pt x="237" y="0"/>
                      <a:pt x="236" y="0"/>
                    </a:cubicBezTo>
                    <a:cubicBezTo>
                      <a:pt x="234" y="0"/>
                      <a:pt x="232" y="1"/>
                      <a:pt x="230" y="1"/>
                    </a:cubicBezTo>
                    <a:cubicBezTo>
                      <a:pt x="229" y="2"/>
                      <a:pt x="228" y="2"/>
                      <a:pt x="227" y="2"/>
                    </a:cubicBezTo>
                    <a:cubicBezTo>
                      <a:pt x="225" y="3"/>
                      <a:pt x="222" y="5"/>
                      <a:pt x="220" y="7"/>
                    </a:cubicBezTo>
                    <a:cubicBezTo>
                      <a:pt x="7" y="220"/>
                      <a:pt x="7" y="220"/>
                      <a:pt x="7" y="220"/>
                    </a:cubicBezTo>
                    <a:cubicBezTo>
                      <a:pt x="5" y="223"/>
                      <a:pt x="3" y="225"/>
                      <a:pt x="2" y="228"/>
                    </a:cubicBezTo>
                    <a:cubicBezTo>
                      <a:pt x="2" y="228"/>
                      <a:pt x="1" y="229"/>
                      <a:pt x="1" y="230"/>
                    </a:cubicBezTo>
                    <a:cubicBezTo>
                      <a:pt x="0" y="232"/>
                      <a:pt x="0" y="234"/>
                      <a:pt x="0" y="236"/>
                    </a:cubicBezTo>
                    <a:cubicBezTo>
                      <a:pt x="0" y="237"/>
                      <a:pt x="0" y="238"/>
                      <a:pt x="0" y="238"/>
                    </a:cubicBezTo>
                    <a:cubicBezTo>
                      <a:pt x="0" y="800"/>
                      <a:pt x="0" y="800"/>
                      <a:pt x="0" y="800"/>
                    </a:cubicBezTo>
                    <a:cubicBezTo>
                      <a:pt x="0" y="841"/>
                      <a:pt x="33" y="875"/>
                      <a:pt x="75" y="875"/>
                    </a:cubicBezTo>
                    <a:cubicBezTo>
                      <a:pt x="599" y="875"/>
                      <a:pt x="599" y="875"/>
                      <a:pt x="599" y="875"/>
                    </a:cubicBezTo>
                    <a:cubicBezTo>
                      <a:pt x="641" y="875"/>
                      <a:pt x="674" y="841"/>
                      <a:pt x="674" y="800"/>
                    </a:cubicBezTo>
                    <a:cubicBezTo>
                      <a:pt x="674" y="75"/>
                      <a:pt x="674" y="75"/>
                      <a:pt x="674" y="75"/>
                    </a:cubicBezTo>
                    <a:cubicBezTo>
                      <a:pt x="674" y="33"/>
                      <a:pt x="641" y="0"/>
                      <a:pt x="599" y="0"/>
                    </a:cubicBezTo>
                    <a:close/>
                    <a:moveTo>
                      <a:pt x="213" y="85"/>
                    </a:moveTo>
                    <a:cubicBezTo>
                      <a:pt x="213" y="188"/>
                      <a:pt x="213" y="188"/>
                      <a:pt x="213" y="188"/>
                    </a:cubicBezTo>
                    <a:cubicBezTo>
                      <a:pt x="213" y="202"/>
                      <a:pt x="202" y="213"/>
                      <a:pt x="188" y="213"/>
                    </a:cubicBezTo>
                    <a:cubicBezTo>
                      <a:pt x="85" y="213"/>
                      <a:pt x="85" y="213"/>
                      <a:pt x="85" y="213"/>
                    </a:cubicBezTo>
                    <a:lnTo>
                      <a:pt x="213" y="85"/>
                    </a:lnTo>
                    <a:close/>
                    <a:moveTo>
                      <a:pt x="624" y="800"/>
                    </a:moveTo>
                    <a:cubicBezTo>
                      <a:pt x="624" y="813"/>
                      <a:pt x="613" y="825"/>
                      <a:pt x="599" y="825"/>
                    </a:cubicBezTo>
                    <a:cubicBezTo>
                      <a:pt x="75" y="825"/>
                      <a:pt x="75" y="825"/>
                      <a:pt x="75" y="825"/>
                    </a:cubicBezTo>
                    <a:cubicBezTo>
                      <a:pt x="61" y="825"/>
                      <a:pt x="50" y="813"/>
                      <a:pt x="50" y="800"/>
                    </a:cubicBezTo>
                    <a:cubicBezTo>
                      <a:pt x="50" y="263"/>
                      <a:pt x="50" y="263"/>
                      <a:pt x="50" y="263"/>
                    </a:cubicBezTo>
                    <a:cubicBezTo>
                      <a:pt x="188" y="263"/>
                      <a:pt x="188" y="263"/>
                      <a:pt x="188" y="263"/>
                    </a:cubicBezTo>
                    <a:cubicBezTo>
                      <a:pt x="229" y="263"/>
                      <a:pt x="263" y="229"/>
                      <a:pt x="263" y="188"/>
                    </a:cubicBezTo>
                    <a:cubicBezTo>
                      <a:pt x="263" y="50"/>
                      <a:pt x="263" y="50"/>
                      <a:pt x="263" y="50"/>
                    </a:cubicBezTo>
                    <a:cubicBezTo>
                      <a:pt x="599" y="50"/>
                      <a:pt x="599" y="50"/>
                      <a:pt x="599" y="50"/>
                    </a:cubicBezTo>
                    <a:cubicBezTo>
                      <a:pt x="613" y="50"/>
                      <a:pt x="624" y="61"/>
                      <a:pt x="624" y="75"/>
                    </a:cubicBezTo>
                    <a:lnTo>
                      <a:pt x="624" y="800"/>
                    </a:ln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41" name="Freeform 7">
                <a:extLst>
                  <a:ext uri="{FF2B5EF4-FFF2-40B4-BE49-F238E27FC236}">
                    <a16:creationId xmlns:a16="http://schemas.microsoft.com/office/drawing/2014/main" id="{F78E4645-F4F1-4931-BA7D-E79974366B16}"/>
                  </a:ext>
                </a:extLst>
              </p:cNvPr>
              <p:cNvSpPr>
                <a:spLocks/>
              </p:cNvSpPr>
              <p:nvPr/>
            </p:nvSpPr>
            <p:spPr bwMode="auto">
              <a:xfrm>
                <a:off x="5642471" y="2619813"/>
                <a:ext cx="130175" cy="15875"/>
              </a:xfrm>
              <a:custGeom>
                <a:avLst/>
                <a:gdLst>
                  <a:gd name="T0" fmla="*/ 388 w 413"/>
                  <a:gd name="T1" fmla="*/ 51 h 51"/>
                  <a:gd name="T2" fmla="*/ 26 w 413"/>
                  <a:gd name="T3" fmla="*/ 51 h 51"/>
                  <a:gd name="T4" fmla="*/ 0 w 413"/>
                  <a:gd name="T5" fmla="*/ 25 h 51"/>
                  <a:gd name="T6" fmla="*/ 26 w 413"/>
                  <a:gd name="T7" fmla="*/ 0 h 51"/>
                  <a:gd name="T8" fmla="*/ 388 w 413"/>
                  <a:gd name="T9" fmla="*/ 0 h 51"/>
                  <a:gd name="T10" fmla="*/ 413 w 413"/>
                  <a:gd name="T11" fmla="*/ 25 h 51"/>
                  <a:gd name="T12" fmla="*/ 388 w 413"/>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413" h="51">
                    <a:moveTo>
                      <a:pt x="388" y="51"/>
                    </a:moveTo>
                    <a:cubicBezTo>
                      <a:pt x="26" y="51"/>
                      <a:pt x="26" y="51"/>
                      <a:pt x="26" y="51"/>
                    </a:cubicBezTo>
                    <a:cubicBezTo>
                      <a:pt x="12" y="51"/>
                      <a:pt x="0" y="39"/>
                      <a:pt x="0" y="25"/>
                    </a:cubicBezTo>
                    <a:cubicBezTo>
                      <a:pt x="0" y="11"/>
                      <a:pt x="12" y="0"/>
                      <a:pt x="26" y="0"/>
                    </a:cubicBezTo>
                    <a:cubicBezTo>
                      <a:pt x="388" y="0"/>
                      <a:pt x="388" y="0"/>
                      <a:pt x="388" y="0"/>
                    </a:cubicBezTo>
                    <a:cubicBezTo>
                      <a:pt x="402" y="0"/>
                      <a:pt x="413" y="11"/>
                      <a:pt x="413" y="25"/>
                    </a:cubicBezTo>
                    <a:cubicBezTo>
                      <a:pt x="413" y="39"/>
                      <a:pt x="402" y="51"/>
                      <a:pt x="388" y="51"/>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42" name="Freeform 8">
                <a:extLst>
                  <a:ext uri="{FF2B5EF4-FFF2-40B4-BE49-F238E27FC236}">
                    <a16:creationId xmlns:a16="http://schemas.microsoft.com/office/drawing/2014/main" id="{D7F5E383-22D1-4A24-8439-68AC2C8B6805}"/>
                  </a:ext>
                </a:extLst>
              </p:cNvPr>
              <p:cNvSpPr>
                <a:spLocks/>
              </p:cNvSpPr>
              <p:nvPr/>
            </p:nvSpPr>
            <p:spPr bwMode="auto">
              <a:xfrm>
                <a:off x="5696446" y="2557900"/>
                <a:ext cx="76200" cy="25400"/>
              </a:xfrm>
              <a:custGeom>
                <a:avLst/>
                <a:gdLst>
                  <a:gd name="T0" fmla="*/ 203 w 241"/>
                  <a:gd name="T1" fmla="*/ 77 h 77"/>
                  <a:gd name="T2" fmla="*/ 38 w 241"/>
                  <a:gd name="T3" fmla="*/ 77 h 77"/>
                  <a:gd name="T4" fmla="*/ 0 w 241"/>
                  <a:gd name="T5" fmla="*/ 38 h 77"/>
                  <a:gd name="T6" fmla="*/ 38 w 241"/>
                  <a:gd name="T7" fmla="*/ 0 h 77"/>
                  <a:gd name="T8" fmla="*/ 203 w 241"/>
                  <a:gd name="T9" fmla="*/ 0 h 77"/>
                  <a:gd name="T10" fmla="*/ 241 w 241"/>
                  <a:gd name="T11" fmla="*/ 38 h 77"/>
                  <a:gd name="T12" fmla="*/ 203 w 241"/>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41" h="77">
                    <a:moveTo>
                      <a:pt x="203" y="77"/>
                    </a:moveTo>
                    <a:cubicBezTo>
                      <a:pt x="38" y="77"/>
                      <a:pt x="38" y="77"/>
                      <a:pt x="38" y="77"/>
                    </a:cubicBezTo>
                    <a:cubicBezTo>
                      <a:pt x="17" y="77"/>
                      <a:pt x="0" y="60"/>
                      <a:pt x="0" y="38"/>
                    </a:cubicBezTo>
                    <a:cubicBezTo>
                      <a:pt x="0" y="17"/>
                      <a:pt x="17" y="0"/>
                      <a:pt x="38" y="0"/>
                    </a:cubicBezTo>
                    <a:cubicBezTo>
                      <a:pt x="203" y="0"/>
                      <a:pt x="203" y="0"/>
                      <a:pt x="203" y="0"/>
                    </a:cubicBezTo>
                    <a:cubicBezTo>
                      <a:pt x="224" y="0"/>
                      <a:pt x="241" y="17"/>
                      <a:pt x="241" y="38"/>
                    </a:cubicBezTo>
                    <a:cubicBezTo>
                      <a:pt x="241" y="60"/>
                      <a:pt x="224" y="77"/>
                      <a:pt x="203" y="77"/>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43" name="Freeform 9">
                <a:extLst>
                  <a:ext uri="{FF2B5EF4-FFF2-40B4-BE49-F238E27FC236}">
                    <a16:creationId xmlns:a16="http://schemas.microsoft.com/office/drawing/2014/main" id="{CA2246AF-8A67-414C-B69A-672639DB436A}"/>
                  </a:ext>
                </a:extLst>
              </p:cNvPr>
              <p:cNvSpPr>
                <a:spLocks/>
              </p:cNvSpPr>
              <p:nvPr/>
            </p:nvSpPr>
            <p:spPr bwMode="auto">
              <a:xfrm>
                <a:off x="5642471" y="2653150"/>
                <a:ext cx="130175" cy="15875"/>
              </a:xfrm>
              <a:custGeom>
                <a:avLst/>
                <a:gdLst>
                  <a:gd name="T0" fmla="*/ 388 w 413"/>
                  <a:gd name="T1" fmla="*/ 52 h 52"/>
                  <a:gd name="T2" fmla="*/ 26 w 413"/>
                  <a:gd name="T3" fmla="*/ 52 h 52"/>
                  <a:gd name="T4" fmla="*/ 0 w 413"/>
                  <a:gd name="T5" fmla="*/ 26 h 52"/>
                  <a:gd name="T6" fmla="*/ 26 w 413"/>
                  <a:gd name="T7" fmla="*/ 0 h 52"/>
                  <a:gd name="T8" fmla="*/ 388 w 413"/>
                  <a:gd name="T9" fmla="*/ 0 h 52"/>
                  <a:gd name="T10" fmla="*/ 413 w 413"/>
                  <a:gd name="T11" fmla="*/ 26 h 52"/>
                  <a:gd name="T12" fmla="*/ 388 w 41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13" h="52">
                    <a:moveTo>
                      <a:pt x="388" y="52"/>
                    </a:moveTo>
                    <a:cubicBezTo>
                      <a:pt x="26" y="52"/>
                      <a:pt x="26" y="52"/>
                      <a:pt x="26" y="52"/>
                    </a:cubicBezTo>
                    <a:cubicBezTo>
                      <a:pt x="12" y="52"/>
                      <a:pt x="0" y="40"/>
                      <a:pt x="0" y="26"/>
                    </a:cubicBezTo>
                    <a:cubicBezTo>
                      <a:pt x="0" y="12"/>
                      <a:pt x="12" y="0"/>
                      <a:pt x="26" y="0"/>
                    </a:cubicBezTo>
                    <a:cubicBezTo>
                      <a:pt x="388" y="0"/>
                      <a:pt x="388" y="0"/>
                      <a:pt x="388" y="0"/>
                    </a:cubicBezTo>
                    <a:cubicBezTo>
                      <a:pt x="402" y="0"/>
                      <a:pt x="413" y="12"/>
                      <a:pt x="413" y="26"/>
                    </a:cubicBezTo>
                    <a:cubicBezTo>
                      <a:pt x="413" y="40"/>
                      <a:pt x="402" y="52"/>
                      <a:pt x="388" y="52"/>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pic>
          <p:nvPicPr>
            <p:cNvPr id="239" name="図 238">
              <a:extLst>
                <a:ext uri="{FF2B5EF4-FFF2-40B4-BE49-F238E27FC236}">
                  <a16:creationId xmlns:a16="http://schemas.microsoft.com/office/drawing/2014/main" id="{BC829211-CBA4-4421-8049-F0F51C661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9610" y="2304155"/>
              <a:ext cx="403586" cy="162780"/>
            </a:xfrm>
            <a:prstGeom prst="rect">
              <a:avLst/>
            </a:prstGeom>
            <a:grpFill/>
          </p:spPr>
        </p:pic>
      </p:grpSp>
      <p:grpSp>
        <p:nvGrpSpPr>
          <p:cNvPr id="244" name="グループ化 243">
            <a:extLst>
              <a:ext uri="{FF2B5EF4-FFF2-40B4-BE49-F238E27FC236}">
                <a16:creationId xmlns:a16="http://schemas.microsoft.com/office/drawing/2014/main" id="{39BCE1F3-426F-4FFF-AC15-4D9E1B45EC04}"/>
              </a:ext>
            </a:extLst>
          </p:cNvPr>
          <p:cNvGrpSpPr/>
          <p:nvPr/>
        </p:nvGrpSpPr>
        <p:grpSpPr>
          <a:xfrm>
            <a:off x="6213330" y="3699834"/>
            <a:ext cx="640227" cy="836118"/>
            <a:chOff x="1601276" y="1857667"/>
            <a:chExt cx="520254" cy="679437"/>
          </a:xfrm>
          <a:solidFill>
            <a:srgbClr val="7F7F7F"/>
          </a:solidFill>
        </p:grpSpPr>
        <p:grpSp>
          <p:nvGrpSpPr>
            <p:cNvPr id="245" name="グループ化 244">
              <a:extLst>
                <a:ext uri="{FF2B5EF4-FFF2-40B4-BE49-F238E27FC236}">
                  <a16:creationId xmlns:a16="http://schemas.microsoft.com/office/drawing/2014/main" id="{ABD81916-1603-4FA0-A0D5-0DFE86DCC0A6}"/>
                </a:ext>
              </a:extLst>
            </p:cNvPr>
            <p:cNvGrpSpPr/>
            <p:nvPr/>
          </p:nvGrpSpPr>
          <p:grpSpPr>
            <a:xfrm>
              <a:off x="1601276" y="1857667"/>
              <a:ext cx="520254" cy="679437"/>
              <a:chOff x="5601196" y="2510275"/>
              <a:chExt cx="212725" cy="277813"/>
            </a:xfrm>
            <a:grpFill/>
          </p:grpSpPr>
          <p:sp>
            <p:nvSpPr>
              <p:cNvPr id="247" name="Freeform 6">
                <a:extLst>
                  <a:ext uri="{FF2B5EF4-FFF2-40B4-BE49-F238E27FC236}">
                    <a16:creationId xmlns:a16="http://schemas.microsoft.com/office/drawing/2014/main" id="{93CA44BD-D390-4406-9104-8A55D32EE2AB}"/>
                  </a:ext>
                </a:extLst>
              </p:cNvPr>
              <p:cNvSpPr>
                <a:spLocks noEditPoints="1"/>
              </p:cNvSpPr>
              <p:nvPr/>
            </p:nvSpPr>
            <p:spPr bwMode="auto">
              <a:xfrm>
                <a:off x="5601196" y="2510275"/>
                <a:ext cx="212725" cy="277813"/>
              </a:xfrm>
              <a:custGeom>
                <a:avLst/>
                <a:gdLst>
                  <a:gd name="T0" fmla="*/ 599 w 674"/>
                  <a:gd name="T1" fmla="*/ 0 h 875"/>
                  <a:gd name="T2" fmla="*/ 238 w 674"/>
                  <a:gd name="T3" fmla="*/ 0 h 875"/>
                  <a:gd name="T4" fmla="*/ 236 w 674"/>
                  <a:gd name="T5" fmla="*/ 0 h 875"/>
                  <a:gd name="T6" fmla="*/ 230 w 674"/>
                  <a:gd name="T7" fmla="*/ 1 h 875"/>
                  <a:gd name="T8" fmla="*/ 227 w 674"/>
                  <a:gd name="T9" fmla="*/ 2 h 875"/>
                  <a:gd name="T10" fmla="*/ 220 w 674"/>
                  <a:gd name="T11" fmla="*/ 7 h 875"/>
                  <a:gd name="T12" fmla="*/ 7 w 674"/>
                  <a:gd name="T13" fmla="*/ 220 h 875"/>
                  <a:gd name="T14" fmla="*/ 2 w 674"/>
                  <a:gd name="T15" fmla="*/ 228 h 875"/>
                  <a:gd name="T16" fmla="*/ 1 w 674"/>
                  <a:gd name="T17" fmla="*/ 230 h 875"/>
                  <a:gd name="T18" fmla="*/ 0 w 674"/>
                  <a:gd name="T19" fmla="*/ 236 h 875"/>
                  <a:gd name="T20" fmla="*/ 0 w 674"/>
                  <a:gd name="T21" fmla="*/ 238 h 875"/>
                  <a:gd name="T22" fmla="*/ 0 w 674"/>
                  <a:gd name="T23" fmla="*/ 800 h 875"/>
                  <a:gd name="T24" fmla="*/ 75 w 674"/>
                  <a:gd name="T25" fmla="*/ 875 h 875"/>
                  <a:gd name="T26" fmla="*/ 599 w 674"/>
                  <a:gd name="T27" fmla="*/ 875 h 875"/>
                  <a:gd name="T28" fmla="*/ 674 w 674"/>
                  <a:gd name="T29" fmla="*/ 800 h 875"/>
                  <a:gd name="T30" fmla="*/ 674 w 674"/>
                  <a:gd name="T31" fmla="*/ 75 h 875"/>
                  <a:gd name="T32" fmla="*/ 599 w 674"/>
                  <a:gd name="T33" fmla="*/ 0 h 875"/>
                  <a:gd name="T34" fmla="*/ 213 w 674"/>
                  <a:gd name="T35" fmla="*/ 85 h 875"/>
                  <a:gd name="T36" fmla="*/ 213 w 674"/>
                  <a:gd name="T37" fmla="*/ 188 h 875"/>
                  <a:gd name="T38" fmla="*/ 188 w 674"/>
                  <a:gd name="T39" fmla="*/ 213 h 875"/>
                  <a:gd name="T40" fmla="*/ 85 w 674"/>
                  <a:gd name="T41" fmla="*/ 213 h 875"/>
                  <a:gd name="T42" fmla="*/ 213 w 674"/>
                  <a:gd name="T43" fmla="*/ 85 h 875"/>
                  <a:gd name="T44" fmla="*/ 624 w 674"/>
                  <a:gd name="T45" fmla="*/ 800 h 875"/>
                  <a:gd name="T46" fmla="*/ 599 w 674"/>
                  <a:gd name="T47" fmla="*/ 825 h 875"/>
                  <a:gd name="T48" fmla="*/ 75 w 674"/>
                  <a:gd name="T49" fmla="*/ 825 h 875"/>
                  <a:gd name="T50" fmla="*/ 50 w 674"/>
                  <a:gd name="T51" fmla="*/ 800 h 875"/>
                  <a:gd name="T52" fmla="*/ 50 w 674"/>
                  <a:gd name="T53" fmla="*/ 263 h 875"/>
                  <a:gd name="T54" fmla="*/ 188 w 674"/>
                  <a:gd name="T55" fmla="*/ 263 h 875"/>
                  <a:gd name="T56" fmla="*/ 263 w 674"/>
                  <a:gd name="T57" fmla="*/ 188 h 875"/>
                  <a:gd name="T58" fmla="*/ 263 w 674"/>
                  <a:gd name="T59" fmla="*/ 50 h 875"/>
                  <a:gd name="T60" fmla="*/ 599 w 674"/>
                  <a:gd name="T61" fmla="*/ 50 h 875"/>
                  <a:gd name="T62" fmla="*/ 624 w 674"/>
                  <a:gd name="T63" fmla="*/ 75 h 875"/>
                  <a:gd name="T64" fmla="*/ 624 w 674"/>
                  <a:gd name="T65" fmla="*/ 80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4" h="875">
                    <a:moveTo>
                      <a:pt x="599" y="0"/>
                    </a:moveTo>
                    <a:cubicBezTo>
                      <a:pt x="238" y="0"/>
                      <a:pt x="238" y="0"/>
                      <a:pt x="238" y="0"/>
                    </a:cubicBezTo>
                    <a:cubicBezTo>
                      <a:pt x="237" y="0"/>
                      <a:pt x="237" y="0"/>
                      <a:pt x="236" y="0"/>
                    </a:cubicBezTo>
                    <a:cubicBezTo>
                      <a:pt x="234" y="0"/>
                      <a:pt x="232" y="1"/>
                      <a:pt x="230" y="1"/>
                    </a:cubicBezTo>
                    <a:cubicBezTo>
                      <a:pt x="229" y="2"/>
                      <a:pt x="228" y="2"/>
                      <a:pt x="227" y="2"/>
                    </a:cubicBezTo>
                    <a:cubicBezTo>
                      <a:pt x="225" y="3"/>
                      <a:pt x="222" y="5"/>
                      <a:pt x="220" y="7"/>
                    </a:cubicBezTo>
                    <a:cubicBezTo>
                      <a:pt x="7" y="220"/>
                      <a:pt x="7" y="220"/>
                      <a:pt x="7" y="220"/>
                    </a:cubicBezTo>
                    <a:cubicBezTo>
                      <a:pt x="5" y="223"/>
                      <a:pt x="3" y="225"/>
                      <a:pt x="2" y="228"/>
                    </a:cubicBezTo>
                    <a:cubicBezTo>
                      <a:pt x="2" y="228"/>
                      <a:pt x="1" y="229"/>
                      <a:pt x="1" y="230"/>
                    </a:cubicBezTo>
                    <a:cubicBezTo>
                      <a:pt x="0" y="232"/>
                      <a:pt x="0" y="234"/>
                      <a:pt x="0" y="236"/>
                    </a:cubicBezTo>
                    <a:cubicBezTo>
                      <a:pt x="0" y="237"/>
                      <a:pt x="0" y="238"/>
                      <a:pt x="0" y="238"/>
                    </a:cubicBezTo>
                    <a:cubicBezTo>
                      <a:pt x="0" y="800"/>
                      <a:pt x="0" y="800"/>
                      <a:pt x="0" y="800"/>
                    </a:cubicBezTo>
                    <a:cubicBezTo>
                      <a:pt x="0" y="841"/>
                      <a:pt x="33" y="875"/>
                      <a:pt x="75" y="875"/>
                    </a:cubicBezTo>
                    <a:cubicBezTo>
                      <a:pt x="599" y="875"/>
                      <a:pt x="599" y="875"/>
                      <a:pt x="599" y="875"/>
                    </a:cubicBezTo>
                    <a:cubicBezTo>
                      <a:pt x="641" y="875"/>
                      <a:pt x="674" y="841"/>
                      <a:pt x="674" y="800"/>
                    </a:cubicBezTo>
                    <a:cubicBezTo>
                      <a:pt x="674" y="75"/>
                      <a:pt x="674" y="75"/>
                      <a:pt x="674" y="75"/>
                    </a:cubicBezTo>
                    <a:cubicBezTo>
                      <a:pt x="674" y="33"/>
                      <a:pt x="641" y="0"/>
                      <a:pt x="599" y="0"/>
                    </a:cubicBezTo>
                    <a:close/>
                    <a:moveTo>
                      <a:pt x="213" y="85"/>
                    </a:moveTo>
                    <a:cubicBezTo>
                      <a:pt x="213" y="188"/>
                      <a:pt x="213" y="188"/>
                      <a:pt x="213" y="188"/>
                    </a:cubicBezTo>
                    <a:cubicBezTo>
                      <a:pt x="213" y="202"/>
                      <a:pt x="202" y="213"/>
                      <a:pt x="188" y="213"/>
                    </a:cubicBezTo>
                    <a:cubicBezTo>
                      <a:pt x="85" y="213"/>
                      <a:pt x="85" y="213"/>
                      <a:pt x="85" y="213"/>
                    </a:cubicBezTo>
                    <a:lnTo>
                      <a:pt x="213" y="85"/>
                    </a:lnTo>
                    <a:close/>
                    <a:moveTo>
                      <a:pt x="624" y="800"/>
                    </a:moveTo>
                    <a:cubicBezTo>
                      <a:pt x="624" y="813"/>
                      <a:pt x="613" y="825"/>
                      <a:pt x="599" y="825"/>
                    </a:cubicBezTo>
                    <a:cubicBezTo>
                      <a:pt x="75" y="825"/>
                      <a:pt x="75" y="825"/>
                      <a:pt x="75" y="825"/>
                    </a:cubicBezTo>
                    <a:cubicBezTo>
                      <a:pt x="61" y="825"/>
                      <a:pt x="50" y="813"/>
                      <a:pt x="50" y="800"/>
                    </a:cubicBezTo>
                    <a:cubicBezTo>
                      <a:pt x="50" y="263"/>
                      <a:pt x="50" y="263"/>
                      <a:pt x="50" y="263"/>
                    </a:cubicBezTo>
                    <a:cubicBezTo>
                      <a:pt x="188" y="263"/>
                      <a:pt x="188" y="263"/>
                      <a:pt x="188" y="263"/>
                    </a:cubicBezTo>
                    <a:cubicBezTo>
                      <a:pt x="229" y="263"/>
                      <a:pt x="263" y="229"/>
                      <a:pt x="263" y="188"/>
                    </a:cubicBezTo>
                    <a:cubicBezTo>
                      <a:pt x="263" y="50"/>
                      <a:pt x="263" y="50"/>
                      <a:pt x="263" y="50"/>
                    </a:cubicBezTo>
                    <a:cubicBezTo>
                      <a:pt x="599" y="50"/>
                      <a:pt x="599" y="50"/>
                      <a:pt x="599" y="50"/>
                    </a:cubicBezTo>
                    <a:cubicBezTo>
                      <a:pt x="613" y="50"/>
                      <a:pt x="624" y="61"/>
                      <a:pt x="624" y="75"/>
                    </a:cubicBezTo>
                    <a:lnTo>
                      <a:pt x="624" y="800"/>
                    </a:ln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48" name="Freeform 7">
                <a:extLst>
                  <a:ext uri="{FF2B5EF4-FFF2-40B4-BE49-F238E27FC236}">
                    <a16:creationId xmlns:a16="http://schemas.microsoft.com/office/drawing/2014/main" id="{B207EB35-088D-4CD5-9659-BA74340A2462}"/>
                  </a:ext>
                </a:extLst>
              </p:cNvPr>
              <p:cNvSpPr>
                <a:spLocks/>
              </p:cNvSpPr>
              <p:nvPr/>
            </p:nvSpPr>
            <p:spPr bwMode="auto">
              <a:xfrm>
                <a:off x="5642471" y="2619813"/>
                <a:ext cx="130175" cy="15875"/>
              </a:xfrm>
              <a:custGeom>
                <a:avLst/>
                <a:gdLst>
                  <a:gd name="T0" fmla="*/ 388 w 413"/>
                  <a:gd name="T1" fmla="*/ 51 h 51"/>
                  <a:gd name="T2" fmla="*/ 26 w 413"/>
                  <a:gd name="T3" fmla="*/ 51 h 51"/>
                  <a:gd name="T4" fmla="*/ 0 w 413"/>
                  <a:gd name="T5" fmla="*/ 25 h 51"/>
                  <a:gd name="T6" fmla="*/ 26 w 413"/>
                  <a:gd name="T7" fmla="*/ 0 h 51"/>
                  <a:gd name="T8" fmla="*/ 388 w 413"/>
                  <a:gd name="T9" fmla="*/ 0 h 51"/>
                  <a:gd name="T10" fmla="*/ 413 w 413"/>
                  <a:gd name="T11" fmla="*/ 25 h 51"/>
                  <a:gd name="T12" fmla="*/ 388 w 413"/>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413" h="51">
                    <a:moveTo>
                      <a:pt x="388" y="51"/>
                    </a:moveTo>
                    <a:cubicBezTo>
                      <a:pt x="26" y="51"/>
                      <a:pt x="26" y="51"/>
                      <a:pt x="26" y="51"/>
                    </a:cubicBezTo>
                    <a:cubicBezTo>
                      <a:pt x="12" y="51"/>
                      <a:pt x="0" y="39"/>
                      <a:pt x="0" y="25"/>
                    </a:cubicBezTo>
                    <a:cubicBezTo>
                      <a:pt x="0" y="11"/>
                      <a:pt x="12" y="0"/>
                      <a:pt x="26" y="0"/>
                    </a:cubicBezTo>
                    <a:cubicBezTo>
                      <a:pt x="388" y="0"/>
                      <a:pt x="388" y="0"/>
                      <a:pt x="388" y="0"/>
                    </a:cubicBezTo>
                    <a:cubicBezTo>
                      <a:pt x="402" y="0"/>
                      <a:pt x="413" y="11"/>
                      <a:pt x="413" y="25"/>
                    </a:cubicBezTo>
                    <a:cubicBezTo>
                      <a:pt x="413" y="39"/>
                      <a:pt x="402" y="51"/>
                      <a:pt x="388" y="51"/>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49" name="Freeform 8">
                <a:extLst>
                  <a:ext uri="{FF2B5EF4-FFF2-40B4-BE49-F238E27FC236}">
                    <a16:creationId xmlns:a16="http://schemas.microsoft.com/office/drawing/2014/main" id="{43710DCF-4E86-4278-A02C-E4D76B6A002E}"/>
                  </a:ext>
                </a:extLst>
              </p:cNvPr>
              <p:cNvSpPr>
                <a:spLocks/>
              </p:cNvSpPr>
              <p:nvPr/>
            </p:nvSpPr>
            <p:spPr bwMode="auto">
              <a:xfrm>
                <a:off x="5696446" y="2557900"/>
                <a:ext cx="76200" cy="25400"/>
              </a:xfrm>
              <a:custGeom>
                <a:avLst/>
                <a:gdLst>
                  <a:gd name="T0" fmla="*/ 203 w 241"/>
                  <a:gd name="T1" fmla="*/ 77 h 77"/>
                  <a:gd name="T2" fmla="*/ 38 w 241"/>
                  <a:gd name="T3" fmla="*/ 77 h 77"/>
                  <a:gd name="T4" fmla="*/ 0 w 241"/>
                  <a:gd name="T5" fmla="*/ 38 h 77"/>
                  <a:gd name="T6" fmla="*/ 38 w 241"/>
                  <a:gd name="T7" fmla="*/ 0 h 77"/>
                  <a:gd name="T8" fmla="*/ 203 w 241"/>
                  <a:gd name="T9" fmla="*/ 0 h 77"/>
                  <a:gd name="T10" fmla="*/ 241 w 241"/>
                  <a:gd name="T11" fmla="*/ 38 h 77"/>
                  <a:gd name="T12" fmla="*/ 203 w 241"/>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41" h="77">
                    <a:moveTo>
                      <a:pt x="203" y="77"/>
                    </a:moveTo>
                    <a:cubicBezTo>
                      <a:pt x="38" y="77"/>
                      <a:pt x="38" y="77"/>
                      <a:pt x="38" y="77"/>
                    </a:cubicBezTo>
                    <a:cubicBezTo>
                      <a:pt x="17" y="77"/>
                      <a:pt x="0" y="60"/>
                      <a:pt x="0" y="38"/>
                    </a:cubicBezTo>
                    <a:cubicBezTo>
                      <a:pt x="0" y="17"/>
                      <a:pt x="17" y="0"/>
                      <a:pt x="38" y="0"/>
                    </a:cubicBezTo>
                    <a:cubicBezTo>
                      <a:pt x="203" y="0"/>
                      <a:pt x="203" y="0"/>
                      <a:pt x="203" y="0"/>
                    </a:cubicBezTo>
                    <a:cubicBezTo>
                      <a:pt x="224" y="0"/>
                      <a:pt x="241" y="17"/>
                      <a:pt x="241" y="38"/>
                    </a:cubicBezTo>
                    <a:cubicBezTo>
                      <a:pt x="241" y="60"/>
                      <a:pt x="224" y="77"/>
                      <a:pt x="203" y="77"/>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51" name="Freeform 9">
                <a:extLst>
                  <a:ext uri="{FF2B5EF4-FFF2-40B4-BE49-F238E27FC236}">
                    <a16:creationId xmlns:a16="http://schemas.microsoft.com/office/drawing/2014/main" id="{D4F4FE76-E4C6-4010-ACBA-C6B801525B33}"/>
                  </a:ext>
                </a:extLst>
              </p:cNvPr>
              <p:cNvSpPr>
                <a:spLocks/>
              </p:cNvSpPr>
              <p:nvPr/>
            </p:nvSpPr>
            <p:spPr bwMode="auto">
              <a:xfrm>
                <a:off x="5642471" y="2653150"/>
                <a:ext cx="130175" cy="15875"/>
              </a:xfrm>
              <a:custGeom>
                <a:avLst/>
                <a:gdLst>
                  <a:gd name="T0" fmla="*/ 388 w 413"/>
                  <a:gd name="T1" fmla="*/ 52 h 52"/>
                  <a:gd name="T2" fmla="*/ 26 w 413"/>
                  <a:gd name="T3" fmla="*/ 52 h 52"/>
                  <a:gd name="T4" fmla="*/ 0 w 413"/>
                  <a:gd name="T5" fmla="*/ 26 h 52"/>
                  <a:gd name="T6" fmla="*/ 26 w 413"/>
                  <a:gd name="T7" fmla="*/ 0 h 52"/>
                  <a:gd name="T8" fmla="*/ 388 w 413"/>
                  <a:gd name="T9" fmla="*/ 0 h 52"/>
                  <a:gd name="T10" fmla="*/ 413 w 413"/>
                  <a:gd name="T11" fmla="*/ 26 h 52"/>
                  <a:gd name="T12" fmla="*/ 388 w 41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13" h="52">
                    <a:moveTo>
                      <a:pt x="388" y="52"/>
                    </a:moveTo>
                    <a:cubicBezTo>
                      <a:pt x="26" y="52"/>
                      <a:pt x="26" y="52"/>
                      <a:pt x="26" y="52"/>
                    </a:cubicBezTo>
                    <a:cubicBezTo>
                      <a:pt x="12" y="52"/>
                      <a:pt x="0" y="40"/>
                      <a:pt x="0" y="26"/>
                    </a:cubicBezTo>
                    <a:cubicBezTo>
                      <a:pt x="0" y="12"/>
                      <a:pt x="12" y="0"/>
                      <a:pt x="26" y="0"/>
                    </a:cubicBezTo>
                    <a:cubicBezTo>
                      <a:pt x="388" y="0"/>
                      <a:pt x="388" y="0"/>
                      <a:pt x="388" y="0"/>
                    </a:cubicBezTo>
                    <a:cubicBezTo>
                      <a:pt x="402" y="0"/>
                      <a:pt x="413" y="12"/>
                      <a:pt x="413" y="26"/>
                    </a:cubicBezTo>
                    <a:cubicBezTo>
                      <a:pt x="413" y="40"/>
                      <a:pt x="402" y="52"/>
                      <a:pt x="388" y="52"/>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pic>
          <p:nvPicPr>
            <p:cNvPr id="246" name="図 245">
              <a:extLst>
                <a:ext uri="{FF2B5EF4-FFF2-40B4-BE49-F238E27FC236}">
                  <a16:creationId xmlns:a16="http://schemas.microsoft.com/office/drawing/2014/main" id="{40393987-0912-4C24-8D63-9F94D6DE6E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9610" y="2304155"/>
              <a:ext cx="403586" cy="162780"/>
            </a:xfrm>
            <a:prstGeom prst="rect">
              <a:avLst/>
            </a:prstGeom>
            <a:grpFill/>
          </p:spPr>
        </p:pic>
      </p:grpSp>
      <p:pic>
        <p:nvPicPr>
          <p:cNvPr id="256" name="図 255">
            <a:extLst>
              <a:ext uri="{FF2B5EF4-FFF2-40B4-BE49-F238E27FC236}">
                <a16:creationId xmlns:a16="http://schemas.microsoft.com/office/drawing/2014/main" id="{4433197F-AFD8-4CEC-B807-4BC5C9591C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9214" y="3736003"/>
            <a:ext cx="677734" cy="305807"/>
          </a:xfrm>
          <a:prstGeom prst="rect">
            <a:avLst/>
          </a:prstGeom>
        </p:spPr>
      </p:pic>
      <p:grpSp>
        <p:nvGrpSpPr>
          <p:cNvPr id="257" name="Group 4">
            <a:extLst>
              <a:ext uri="{FF2B5EF4-FFF2-40B4-BE49-F238E27FC236}">
                <a16:creationId xmlns:a16="http://schemas.microsoft.com/office/drawing/2014/main" id="{1B73B404-5682-4A19-A817-9DB44507EC19}"/>
              </a:ext>
            </a:extLst>
          </p:cNvPr>
          <p:cNvGrpSpPr>
            <a:grpSpLocks noChangeAspect="1"/>
          </p:cNvGrpSpPr>
          <p:nvPr/>
        </p:nvGrpSpPr>
        <p:grpSpPr bwMode="auto">
          <a:xfrm>
            <a:off x="5573649" y="2759541"/>
            <a:ext cx="916896" cy="918475"/>
            <a:chOff x="357" y="1120"/>
            <a:chExt cx="581" cy="582"/>
          </a:xfrm>
          <a:solidFill>
            <a:srgbClr val="7F7F7F"/>
          </a:solidFill>
        </p:grpSpPr>
        <p:sp>
          <p:nvSpPr>
            <p:cNvPr id="258" name="Freeform 5">
              <a:extLst>
                <a:ext uri="{FF2B5EF4-FFF2-40B4-BE49-F238E27FC236}">
                  <a16:creationId xmlns:a16="http://schemas.microsoft.com/office/drawing/2014/main" id="{AF915257-120E-4B43-AFEA-075C5A9828EE}"/>
                </a:ext>
              </a:extLst>
            </p:cNvPr>
            <p:cNvSpPr>
              <a:spLocks noEditPoints="1"/>
            </p:cNvSpPr>
            <p:nvPr/>
          </p:nvSpPr>
          <p:spPr bwMode="auto">
            <a:xfrm>
              <a:off x="378" y="1141"/>
              <a:ext cx="539" cy="540"/>
            </a:xfrm>
            <a:custGeom>
              <a:avLst/>
              <a:gdLst>
                <a:gd name="T0" fmla="*/ 162 w 178"/>
                <a:gd name="T1" fmla="*/ 39 h 178"/>
                <a:gd name="T2" fmla="*/ 134 w 178"/>
                <a:gd name="T3" fmla="*/ 40 h 178"/>
                <a:gd name="T4" fmla="*/ 89 w 178"/>
                <a:gd name="T5" fmla="*/ 0 h 178"/>
                <a:gd name="T6" fmla="*/ 44 w 178"/>
                <a:gd name="T7" fmla="*/ 40 h 178"/>
                <a:gd name="T8" fmla="*/ 16 w 178"/>
                <a:gd name="T9" fmla="*/ 39 h 178"/>
                <a:gd name="T10" fmla="*/ 37 w 178"/>
                <a:gd name="T11" fmla="*/ 85 h 178"/>
                <a:gd name="T12" fmla="*/ 0 w 178"/>
                <a:gd name="T13" fmla="*/ 89 h 178"/>
                <a:gd name="T14" fmla="*/ 37 w 178"/>
                <a:gd name="T15" fmla="*/ 93 h 178"/>
                <a:gd name="T16" fmla="*/ 16 w 178"/>
                <a:gd name="T17" fmla="*/ 140 h 178"/>
                <a:gd name="T18" fmla="*/ 44 w 178"/>
                <a:gd name="T19" fmla="*/ 138 h 178"/>
                <a:gd name="T20" fmla="*/ 89 w 178"/>
                <a:gd name="T21" fmla="*/ 178 h 178"/>
                <a:gd name="T22" fmla="*/ 134 w 178"/>
                <a:gd name="T23" fmla="*/ 138 h 178"/>
                <a:gd name="T24" fmla="*/ 162 w 178"/>
                <a:gd name="T25" fmla="*/ 140 h 178"/>
                <a:gd name="T26" fmla="*/ 141 w 178"/>
                <a:gd name="T27" fmla="*/ 93 h 178"/>
                <a:gd name="T28" fmla="*/ 178 w 178"/>
                <a:gd name="T29" fmla="*/ 89 h 178"/>
                <a:gd name="T30" fmla="*/ 141 w 178"/>
                <a:gd name="T31" fmla="*/ 85 h 178"/>
                <a:gd name="T32" fmla="*/ 85 w 178"/>
                <a:gd name="T33" fmla="*/ 178 h 178"/>
                <a:gd name="T34" fmla="*/ 85 w 178"/>
                <a:gd name="T35" fmla="*/ 133 h 178"/>
                <a:gd name="T36" fmla="*/ 85 w 178"/>
                <a:gd name="T37" fmla="*/ 126 h 178"/>
                <a:gd name="T38" fmla="*/ 44 w 178"/>
                <a:gd name="T39" fmla="*/ 93 h 178"/>
                <a:gd name="T40" fmla="*/ 85 w 178"/>
                <a:gd name="T41" fmla="*/ 126 h 178"/>
                <a:gd name="T42" fmla="*/ 44 w 178"/>
                <a:gd name="T43" fmla="*/ 85 h 178"/>
                <a:gd name="T44" fmla="*/ 85 w 178"/>
                <a:gd name="T45" fmla="*/ 53 h 178"/>
                <a:gd name="T46" fmla="*/ 85 w 178"/>
                <a:gd name="T47" fmla="*/ 45 h 178"/>
                <a:gd name="T48" fmla="*/ 85 w 178"/>
                <a:gd name="T49" fmla="*/ 1 h 178"/>
                <a:gd name="T50" fmla="*/ 93 w 178"/>
                <a:gd name="T51" fmla="*/ 1 h 178"/>
                <a:gd name="T52" fmla="*/ 93 w 178"/>
                <a:gd name="T53" fmla="*/ 45 h 178"/>
                <a:gd name="T54" fmla="*/ 93 w 178"/>
                <a:gd name="T55" fmla="*/ 178 h 178"/>
                <a:gd name="T56" fmla="*/ 127 w 178"/>
                <a:gd name="T57" fmla="*/ 137 h 178"/>
                <a:gd name="T58" fmla="*/ 129 w 178"/>
                <a:gd name="T59" fmla="*/ 130 h 178"/>
                <a:gd name="T60" fmla="*/ 93 w 178"/>
                <a:gd name="T61" fmla="*/ 93 h 178"/>
                <a:gd name="T62" fmla="*/ 129 w 178"/>
                <a:gd name="T63" fmla="*/ 130 h 178"/>
                <a:gd name="T64" fmla="*/ 93 w 178"/>
                <a:gd name="T65" fmla="*/ 53 h 178"/>
                <a:gd name="T66" fmla="*/ 134 w 178"/>
                <a:gd name="T67" fmla="*/ 8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8" h="178">
                  <a:moveTo>
                    <a:pt x="136" y="47"/>
                  </a:moveTo>
                  <a:cubicBezTo>
                    <a:pt x="145" y="45"/>
                    <a:pt x="153" y="42"/>
                    <a:pt x="162" y="39"/>
                  </a:cubicBezTo>
                  <a:cubicBezTo>
                    <a:pt x="161" y="37"/>
                    <a:pt x="159" y="35"/>
                    <a:pt x="157" y="33"/>
                  </a:cubicBezTo>
                  <a:cubicBezTo>
                    <a:pt x="150" y="36"/>
                    <a:pt x="142" y="38"/>
                    <a:pt x="134" y="40"/>
                  </a:cubicBezTo>
                  <a:cubicBezTo>
                    <a:pt x="129" y="25"/>
                    <a:pt x="121" y="12"/>
                    <a:pt x="113" y="4"/>
                  </a:cubicBezTo>
                  <a:cubicBezTo>
                    <a:pt x="105" y="2"/>
                    <a:pt x="97" y="0"/>
                    <a:pt x="89" y="0"/>
                  </a:cubicBezTo>
                  <a:cubicBezTo>
                    <a:pt x="81" y="0"/>
                    <a:pt x="73" y="2"/>
                    <a:pt x="65" y="4"/>
                  </a:cubicBezTo>
                  <a:cubicBezTo>
                    <a:pt x="57" y="12"/>
                    <a:pt x="49" y="25"/>
                    <a:pt x="44" y="40"/>
                  </a:cubicBezTo>
                  <a:cubicBezTo>
                    <a:pt x="36" y="38"/>
                    <a:pt x="28" y="36"/>
                    <a:pt x="21" y="33"/>
                  </a:cubicBezTo>
                  <a:cubicBezTo>
                    <a:pt x="19" y="35"/>
                    <a:pt x="17" y="37"/>
                    <a:pt x="16" y="39"/>
                  </a:cubicBezTo>
                  <a:cubicBezTo>
                    <a:pt x="25" y="42"/>
                    <a:pt x="33" y="45"/>
                    <a:pt x="42" y="47"/>
                  </a:cubicBezTo>
                  <a:cubicBezTo>
                    <a:pt x="39" y="59"/>
                    <a:pt x="37" y="72"/>
                    <a:pt x="37" y="85"/>
                  </a:cubicBezTo>
                  <a:cubicBezTo>
                    <a:pt x="0" y="85"/>
                    <a:pt x="0" y="85"/>
                    <a:pt x="0" y="85"/>
                  </a:cubicBezTo>
                  <a:cubicBezTo>
                    <a:pt x="0" y="87"/>
                    <a:pt x="0" y="88"/>
                    <a:pt x="0" y="89"/>
                  </a:cubicBezTo>
                  <a:cubicBezTo>
                    <a:pt x="0" y="91"/>
                    <a:pt x="0" y="92"/>
                    <a:pt x="0" y="93"/>
                  </a:cubicBezTo>
                  <a:cubicBezTo>
                    <a:pt x="37" y="93"/>
                    <a:pt x="37" y="93"/>
                    <a:pt x="37" y="93"/>
                  </a:cubicBezTo>
                  <a:cubicBezTo>
                    <a:pt x="37" y="107"/>
                    <a:pt x="39" y="120"/>
                    <a:pt x="42" y="131"/>
                  </a:cubicBezTo>
                  <a:cubicBezTo>
                    <a:pt x="33" y="133"/>
                    <a:pt x="25" y="136"/>
                    <a:pt x="16" y="140"/>
                  </a:cubicBezTo>
                  <a:cubicBezTo>
                    <a:pt x="17" y="142"/>
                    <a:pt x="19" y="144"/>
                    <a:pt x="21" y="146"/>
                  </a:cubicBezTo>
                  <a:cubicBezTo>
                    <a:pt x="28" y="143"/>
                    <a:pt x="36" y="140"/>
                    <a:pt x="44" y="138"/>
                  </a:cubicBezTo>
                  <a:cubicBezTo>
                    <a:pt x="49" y="154"/>
                    <a:pt x="57" y="167"/>
                    <a:pt x="65" y="175"/>
                  </a:cubicBezTo>
                  <a:cubicBezTo>
                    <a:pt x="73" y="177"/>
                    <a:pt x="81" y="178"/>
                    <a:pt x="89" y="178"/>
                  </a:cubicBezTo>
                  <a:cubicBezTo>
                    <a:pt x="97" y="178"/>
                    <a:pt x="105" y="177"/>
                    <a:pt x="113" y="175"/>
                  </a:cubicBezTo>
                  <a:cubicBezTo>
                    <a:pt x="121" y="167"/>
                    <a:pt x="129" y="154"/>
                    <a:pt x="134" y="138"/>
                  </a:cubicBezTo>
                  <a:cubicBezTo>
                    <a:pt x="142" y="140"/>
                    <a:pt x="150" y="143"/>
                    <a:pt x="157" y="146"/>
                  </a:cubicBezTo>
                  <a:cubicBezTo>
                    <a:pt x="159" y="144"/>
                    <a:pt x="161" y="142"/>
                    <a:pt x="162" y="140"/>
                  </a:cubicBezTo>
                  <a:cubicBezTo>
                    <a:pt x="153" y="136"/>
                    <a:pt x="145" y="133"/>
                    <a:pt x="136" y="131"/>
                  </a:cubicBezTo>
                  <a:cubicBezTo>
                    <a:pt x="139" y="120"/>
                    <a:pt x="141" y="107"/>
                    <a:pt x="141" y="93"/>
                  </a:cubicBezTo>
                  <a:cubicBezTo>
                    <a:pt x="178" y="93"/>
                    <a:pt x="178" y="93"/>
                    <a:pt x="178" y="93"/>
                  </a:cubicBezTo>
                  <a:cubicBezTo>
                    <a:pt x="178" y="92"/>
                    <a:pt x="178" y="91"/>
                    <a:pt x="178" y="89"/>
                  </a:cubicBezTo>
                  <a:cubicBezTo>
                    <a:pt x="178" y="88"/>
                    <a:pt x="178" y="87"/>
                    <a:pt x="178" y="85"/>
                  </a:cubicBezTo>
                  <a:cubicBezTo>
                    <a:pt x="141" y="85"/>
                    <a:pt x="141" y="85"/>
                    <a:pt x="141" y="85"/>
                  </a:cubicBezTo>
                  <a:cubicBezTo>
                    <a:pt x="141" y="72"/>
                    <a:pt x="139" y="59"/>
                    <a:pt x="136" y="47"/>
                  </a:cubicBezTo>
                  <a:close/>
                  <a:moveTo>
                    <a:pt x="85" y="178"/>
                  </a:moveTo>
                  <a:cubicBezTo>
                    <a:pt x="71" y="175"/>
                    <a:pt x="59" y="159"/>
                    <a:pt x="51" y="137"/>
                  </a:cubicBezTo>
                  <a:cubicBezTo>
                    <a:pt x="62" y="134"/>
                    <a:pt x="74" y="133"/>
                    <a:pt x="85" y="133"/>
                  </a:cubicBezTo>
                  <a:lnTo>
                    <a:pt x="85" y="178"/>
                  </a:lnTo>
                  <a:close/>
                  <a:moveTo>
                    <a:pt x="85" y="126"/>
                  </a:moveTo>
                  <a:cubicBezTo>
                    <a:pt x="73" y="126"/>
                    <a:pt x="61" y="127"/>
                    <a:pt x="49" y="130"/>
                  </a:cubicBezTo>
                  <a:cubicBezTo>
                    <a:pt x="46" y="119"/>
                    <a:pt x="45" y="106"/>
                    <a:pt x="44" y="93"/>
                  </a:cubicBezTo>
                  <a:cubicBezTo>
                    <a:pt x="85" y="93"/>
                    <a:pt x="85" y="93"/>
                    <a:pt x="85" y="93"/>
                  </a:cubicBezTo>
                  <a:lnTo>
                    <a:pt x="85" y="126"/>
                  </a:lnTo>
                  <a:close/>
                  <a:moveTo>
                    <a:pt x="85" y="85"/>
                  </a:moveTo>
                  <a:cubicBezTo>
                    <a:pt x="44" y="85"/>
                    <a:pt x="44" y="85"/>
                    <a:pt x="44" y="85"/>
                  </a:cubicBezTo>
                  <a:cubicBezTo>
                    <a:pt x="45" y="72"/>
                    <a:pt x="46" y="60"/>
                    <a:pt x="49" y="49"/>
                  </a:cubicBezTo>
                  <a:cubicBezTo>
                    <a:pt x="61" y="51"/>
                    <a:pt x="73" y="52"/>
                    <a:pt x="85" y="53"/>
                  </a:cubicBezTo>
                  <a:lnTo>
                    <a:pt x="85" y="85"/>
                  </a:lnTo>
                  <a:close/>
                  <a:moveTo>
                    <a:pt x="85" y="45"/>
                  </a:moveTo>
                  <a:cubicBezTo>
                    <a:pt x="74" y="45"/>
                    <a:pt x="62" y="44"/>
                    <a:pt x="51" y="42"/>
                  </a:cubicBezTo>
                  <a:cubicBezTo>
                    <a:pt x="59" y="19"/>
                    <a:pt x="71" y="3"/>
                    <a:pt x="85" y="1"/>
                  </a:cubicBezTo>
                  <a:lnTo>
                    <a:pt x="85" y="45"/>
                  </a:lnTo>
                  <a:close/>
                  <a:moveTo>
                    <a:pt x="93" y="1"/>
                  </a:moveTo>
                  <a:cubicBezTo>
                    <a:pt x="107" y="3"/>
                    <a:pt x="119" y="19"/>
                    <a:pt x="127" y="42"/>
                  </a:cubicBezTo>
                  <a:cubicBezTo>
                    <a:pt x="116" y="44"/>
                    <a:pt x="104" y="45"/>
                    <a:pt x="93" y="45"/>
                  </a:cubicBezTo>
                  <a:lnTo>
                    <a:pt x="93" y="1"/>
                  </a:lnTo>
                  <a:close/>
                  <a:moveTo>
                    <a:pt x="93" y="178"/>
                  </a:moveTo>
                  <a:cubicBezTo>
                    <a:pt x="93" y="133"/>
                    <a:pt x="93" y="133"/>
                    <a:pt x="93" y="133"/>
                  </a:cubicBezTo>
                  <a:cubicBezTo>
                    <a:pt x="104" y="133"/>
                    <a:pt x="116" y="134"/>
                    <a:pt x="127" y="137"/>
                  </a:cubicBezTo>
                  <a:cubicBezTo>
                    <a:pt x="119" y="159"/>
                    <a:pt x="107" y="175"/>
                    <a:pt x="93" y="178"/>
                  </a:cubicBezTo>
                  <a:close/>
                  <a:moveTo>
                    <a:pt x="129" y="130"/>
                  </a:moveTo>
                  <a:cubicBezTo>
                    <a:pt x="117" y="127"/>
                    <a:pt x="105" y="126"/>
                    <a:pt x="93" y="126"/>
                  </a:cubicBezTo>
                  <a:cubicBezTo>
                    <a:pt x="93" y="93"/>
                    <a:pt x="93" y="93"/>
                    <a:pt x="93" y="93"/>
                  </a:cubicBezTo>
                  <a:cubicBezTo>
                    <a:pt x="134" y="93"/>
                    <a:pt x="134" y="93"/>
                    <a:pt x="134" y="93"/>
                  </a:cubicBezTo>
                  <a:cubicBezTo>
                    <a:pt x="133" y="106"/>
                    <a:pt x="132" y="119"/>
                    <a:pt x="129" y="130"/>
                  </a:cubicBezTo>
                  <a:close/>
                  <a:moveTo>
                    <a:pt x="93" y="85"/>
                  </a:moveTo>
                  <a:cubicBezTo>
                    <a:pt x="93" y="53"/>
                    <a:pt x="93" y="53"/>
                    <a:pt x="93" y="53"/>
                  </a:cubicBezTo>
                  <a:cubicBezTo>
                    <a:pt x="105" y="52"/>
                    <a:pt x="117" y="51"/>
                    <a:pt x="129" y="49"/>
                  </a:cubicBezTo>
                  <a:cubicBezTo>
                    <a:pt x="132" y="60"/>
                    <a:pt x="133" y="72"/>
                    <a:pt x="134" y="85"/>
                  </a:cubicBezTo>
                  <a:lnTo>
                    <a:pt x="93"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59" name="Freeform 6">
              <a:extLst>
                <a:ext uri="{FF2B5EF4-FFF2-40B4-BE49-F238E27FC236}">
                  <a16:creationId xmlns:a16="http://schemas.microsoft.com/office/drawing/2014/main" id="{E333D162-8E98-4B4E-B889-0444CD335420}"/>
                </a:ext>
              </a:extLst>
            </p:cNvPr>
            <p:cNvSpPr>
              <a:spLocks noEditPoints="1"/>
            </p:cNvSpPr>
            <p:nvPr/>
          </p:nvSpPr>
          <p:spPr bwMode="auto">
            <a:xfrm>
              <a:off x="357" y="1120"/>
              <a:ext cx="581" cy="582"/>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5 h 192"/>
                <a:gd name="T12" fmla="*/ 7 w 192"/>
                <a:gd name="T13" fmla="*/ 96 h 192"/>
                <a:gd name="T14" fmla="*/ 96 w 192"/>
                <a:gd name="T15" fmla="*/ 7 h 192"/>
                <a:gd name="T16" fmla="*/ 185 w 192"/>
                <a:gd name="T17" fmla="*/ 96 h 192"/>
                <a:gd name="T18" fmla="*/ 96 w 192"/>
                <a:gd name="T19" fmla="*/ 18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5"/>
                  </a:moveTo>
                  <a:cubicBezTo>
                    <a:pt x="47" y="185"/>
                    <a:pt x="7" y="145"/>
                    <a:pt x="7" y="96"/>
                  </a:cubicBezTo>
                  <a:cubicBezTo>
                    <a:pt x="7" y="47"/>
                    <a:pt x="47" y="7"/>
                    <a:pt x="96" y="7"/>
                  </a:cubicBezTo>
                  <a:cubicBezTo>
                    <a:pt x="145" y="7"/>
                    <a:pt x="185" y="47"/>
                    <a:pt x="185" y="96"/>
                  </a:cubicBezTo>
                  <a:cubicBezTo>
                    <a:pt x="185" y="145"/>
                    <a:pt x="145" y="185"/>
                    <a:pt x="96"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grpSp>
        <p:nvGrpSpPr>
          <p:cNvPr id="253" name="グループ化 252">
            <a:extLst>
              <a:ext uri="{FF2B5EF4-FFF2-40B4-BE49-F238E27FC236}">
                <a16:creationId xmlns:a16="http://schemas.microsoft.com/office/drawing/2014/main" id="{31879A83-3865-47F4-B07A-C5B2FD1C7184}"/>
              </a:ext>
            </a:extLst>
          </p:cNvPr>
          <p:cNvGrpSpPr/>
          <p:nvPr/>
        </p:nvGrpSpPr>
        <p:grpSpPr>
          <a:xfrm>
            <a:off x="6455880" y="3006787"/>
            <a:ext cx="334979" cy="716518"/>
            <a:chOff x="2464734" y="1733012"/>
            <a:chExt cx="519508" cy="1111225"/>
          </a:xfrm>
          <a:solidFill>
            <a:srgbClr val="7F7F7F"/>
          </a:solidFill>
        </p:grpSpPr>
        <p:sp>
          <p:nvSpPr>
            <p:cNvPr id="254" name="Freeform 20">
              <a:extLst>
                <a:ext uri="{FF2B5EF4-FFF2-40B4-BE49-F238E27FC236}">
                  <a16:creationId xmlns:a16="http://schemas.microsoft.com/office/drawing/2014/main" id="{077BABED-D96E-48B1-B0DE-9A390E8919C8}"/>
                </a:ext>
              </a:extLst>
            </p:cNvPr>
            <p:cNvSpPr>
              <a:spLocks/>
            </p:cNvSpPr>
            <p:nvPr/>
          </p:nvSpPr>
          <p:spPr bwMode="auto">
            <a:xfrm>
              <a:off x="2592315" y="2387972"/>
              <a:ext cx="261795" cy="289836"/>
            </a:xfrm>
            <a:custGeom>
              <a:avLst/>
              <a:gdLst>
                <a:gd name="T0" fmla="*/ 213 w 216"/>
                <a:gd name="T1" fmla="*/ 0 h 216"/>
                <a:gd name="T2" fmla="*/ 3 w 216"/>
                <a:gd name="T3" fmla="*/ 0 h 216"/>
                <a:gd name="T4" fmla="*/ 0 w 216"/>
                <a:gd name="T5" fmla="*/ 3 h 216"/>
                <a:gd name="T6" fmla="*/ 0 w 216"/>
                <a:gd name="T7" fmla="*/ 213 h 216"/>
                <a:gd name="T8" fmla="*/ 3 w 216"/>
                <a:gd name="T9" fmla="*/ 216 h 216"/>
                <a:gd name="T10" fmla="*/ 213 w 216"/>
                <a:gd name="T11" fmla="*/ 216 h 216"/>
                <a:gd name="T12" fmla="*/ 216 w 216"/>
                <a:gd name="T13" fmla="*/ 213 h 216"/>
                <a:gd name="T14" fmla="*/ 216 w 216"/>
                <a:gd name="T15" fmla="*/ 3 h 216"/>
                <a:gd name="T16" fmla="*/ 213 w 216"/>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16">
                  <a:moveTo>
                    <a:pt x="213" y="0"/>
                  </a:moveTo>
                  <a:cubicBezTo>
                    <a:pt x="3" y="0"/>
                    <a:pt x="3" y="0"/>
                    <a:pt x="3" y="0"/>
                  </a:cubicBezTo>
                  <a:cubicBezTo>
                    <a:pt x="1" y="0"/>
                    <a:pt x="0" y="1"/>
                    <a:pt x="0" y="3"/>
                  </a:cubicBezTo>
                  <a:cubicBezTo>
                    <a:pt x="0" y="213"/>
                    <a:pt x="0" y="213"/>
                    <a:pt x="0" y="213"/>
                  </a:cubicBezTo>
                  <a:cubicBezTo>
                    <a:pt x="0" y="215"/>
                    <a:pt x="1" y="216"/>
                    <a:pt x="3" y="216"/>
                  </a:cubicBezTo>
                  <a:cubicBezTo>
                    <a:pt x="213" y="216"/>
                    <a:pt x="213" y="216"/>
                    <a:pt x="213" y="216"/>
                  </a:cubicBezTo>
                  <a:cubicBezTo>
                    <a:pt x="215" y="216"/>
                    <a:pt x="216" y="215"/>
                    <a:pt x="216" y="213"/>
                  </a:cubicBezTo>
                  <a:cubicBezTo>
                    <a:pt x="216" y="3"/>
                    <a:pt x="216" y="3"/>
                    <a:pt x="216" y="3"/>
                  </a:cubicBezTo>
                  <a:cubicBezTo>
                    <a:pt x="216" y="1"/>
                    <a:pt x="215" y="0"/>
                    <a:pt x="2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255" name="Freeform 21">
              <a:extLst>
                <a:ext uri="{FF2B5EF4-FFF2-40B4-BE49-F238E27FC236}">
                  <a16:creationId xmlns:a16="http://schemas.microsoft.com/office/drawing/2014/main" id="{92CFBE72-8F81-45FE-A8AB-760C2F1F0C9E}"/>
                </a:ext>
              </a:extLst>
            </p:cNvPr>
            <p:cNvSpPr>
              <a:spLocks noEditPoints="1"/>
            </p:cNvSpPr>
            <p:nvPr/>
          </p:nvSpPr>
          <p:spPr bwMode="auto">
            <a:xfrm>
              <a:off x="2464734" y="1733012"/>
              <a:ext cx="519508" cy="1111225"/>
            </a:xfrm>
            <a:custGeom>
              <a:avLst/>
              <a:gdLst>
                <a:gd name="T0" fmla="*/ 376 w 428"/>
                <a:gd name="T1" fmla="*/ 0 h 828"/>
                <a:gd name="T2" fmla="*/ 52 w 428"/>
                <a:gd name="T3" fmla="*/ 0 h 828"/>
                <a:gd name="T4" fmla="*/ 0 w 428"/>
                <a:gd name="T5" fmla="*/ 52 h 828"/>
                <a:gd name="T6" fmla="*/ 0 w 428"/>
                <a:gd name="T7" fmla="*/ 776 h 828"/>
                <a:gd name="T8" fmla="*/ 52 w 428"/>
                <a:gd name="T9" fmla="*/ 828 h 828"/>
                <a:gd name="T10" fmla="*/ 376 w 428"/>
                <a:gd name="T11" fmla="*/ 828 h 828"/>
                <a:gd name="T12" fmla="*/ 428 w 428"/>
                <a:gd name="T13" fmla="*/ 776 h 828"/>
                <a:gd name="T14" fmla="*/ 428 w 428"/>
                <a:gd name="T15" fmla="*/ 52 h 828"/>
                <a:gd name="T16" fmla="*/ 376 w 428"/>
                <a:gd name="T17" fmla="*/ 0 h 828"/>
                <a:gd name="T18" fmla="*/ 357 w 428"/>
                <a:gd name="T19" fmla="*/ 701 h 828"/>
                <a:gd name="T20" fmla="*/ 318 w 428"/>
                <a:gd name="T21" fmla="*/ 740 h 828"/>
                <a:gd name="T22" fmla="*/ 108 w 428"/>
                <a:gd name="T23" fmla="*/ 740 h 828"/>
                <a:gd name="T24" fmla="*/ 69 w 428"/>
                <a:gd name="T25" fmla="*/ 701 h 828"/>
                <a:gd name="T26" fmla="*/ 69 w 428"/>
                <a:gd name="T27" fmla="*/ 491 h 828"/>
                <a:gd name="T28" fmla="*/ 108 w 428"/>
                <a:gd name="T29" fmla="*/ 452 h 828"/>
                <a:gd name="T30" fmla="*/ 318 w 428"/>
                <a:gd name="T31" fmla="*/ 452 h 828"/>
                <a:gd name="T32" fmla="*/ 357 w 428"/>
                <a:gd name="T33" fmla="*/ 491 h 828"/>
                <a:gd name="T34" fmla="*/ 357 w 428"/>
                <a:gd name="T35" fmla="*/ 701 h 828"/>
                <a:gd name="T36" fmla="*/ 357 w 428"/>
                <a:gd name="T37" fmla="*/ 191 h 828"/>
                <a:gd name="T38" fmla="*/ 336 w 428"/>
                <a:gd name="T39" fmla="*/ 212 h 828"/>
                <a:gd name="T40" fmla="*/ 90 w 428"/>
                <a:gd name="T41" fmla="*/ 212 h 828"/>
                <a:gd name="T42" fmla="*/ 69 w 428"/>
                <a:gd name="T43" fmla="*/ 191 h 828"/>
                <a:gd name="T44" fmla="*/ 69 w 428"/>
                <a:gd name="T45" fmla="*/ 191 h 828"/>
                <a:gd name="T46" fmla="*/ 90 w 428"/>
                <a:gd name="T47" fmla="*/ 169 h 828"/>
                <a:gd name="T48" fmla="*/ 336 w 428"/>
                <a:gd name="T49" fmla="*/ 169 h 828"/>
                <a:gd name="T50" fmla="*/ 357 w 428"/>
                <a:gd name="T51" fmla="*/ 191 h 828"/>
                <a:gd name="T52" fmla="*/ 336 w 428"/>
                <a:gd name="T53" fmla="*/ 119 h 828"/>
                <a:gd name="T54" fmla="*/ 91 w 428"/>
                <a:gd name="T55" fmla="*/ 119 h 828"/>
                <a:gd name="T56" fmla="*/ 70 w 428"/>
                <a:gd name="T57" fmla="*/ 97 h 828"/>
                <a:gd name="T58" fmla="*/ 91 w 428"/>
                <a:gd name="T59" fmla="*/ 76 h 828"/>
                <a:gd name="T60" fmla="*/ 336 w 428"/>
                <a:gd name="T61" fmla="*/ 76 h 828"/>
                <a:gd name="T62" fmla="*/ 358 w 428"/>
                <a:gd name="T63" fmla="*/ 97 h 828"/>
                <a:gd name="T64" fmla="*/ 336 w 428"/>
                <a:gd name="T65" fmla="*/ 119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8" h="828">
                  <a:moveTo>
                    <a:pt x="376" y="0"/>
                  </a:moveTo>
                  <a:cubicBezTo>
                    <a:pt x="52" y="0"/>
                    <a:pt x="52" y="0"/>
                    <a:pt x="52" y="0"/>
                  </a:cubicBezTo>
                  <a:cubicBezTo>
                    <a:pt x="23" y="0"/>
                    <a:pt x="0" y="23"/>
                    <a:pt x="0" y="52"/>
                  </a:cubicBezTo>
                  <a:cubicBezTo>
                    <a:pt x="0" y="776"/>
                    <a:pt x="0" y="776"/>
                    <a:pt x="0" y="776"/>
                  </a:cubicBezTo>
                  <a:cubicBezTo>
                    <a:pt x="0" y="805"/>
                    <a:pt x="23" y="828"/>
                    <a:pt x="52" y="828"/>
                  </a:cubicBezTo>
                  <a:cubicBezTo>
                    <a:pt x="376" y="828"/>
                    <a:pt x="376" y="828"/>
                    <a:pt x="376" y="828"/>
                  </a:cubicBezTo>
                  <a:cubicBezTo>
                    <a:pt x="404" y="828"/>
                    <a:pt x="428" y="805"/>
                    <a:pt x="428" y="776"/>
                  </a:cubicBezTo>
                  <a:cubicBezTo>
                    <a:pt x="428" y="52"/>
                    <a:pt x="428" y="52"/>
                    <a:pt x="428" y="52"/>
                  </a:cubicBezTo>
                  <a:cubicBezTo>
                    <a:pt x="428" y="23"/>
                    <a:pt x="404" y="0"/>
                    <a:pt x="376" y="0"/>
                  </a:cubicBezTo>
                  <a:close/>
                  <a:moveTo>
                    <a:pt x="357" y="701"/>
                  </a:moveTo>
                  <a:cubicBezTo>
                    <a:pt x="357" y="723"/>
                    <a:pt x="340" y="740"/>
                    <a:pt x="318" y="740"/>
                  </a:cubicBezTo>
                  <a:cubicBezTo>
                    <a:pt x="108" y="740"/>
                    <a:pt x="108" y="740"/>
                    <a:pt x="108" y="740"/>
                  </a:cubicBezTo>
                  <a:cubicBezTo>
                    <a:pt x="86" y="740"/>
                    <a:pt x="69" y="723"/>
                    <a:pt x="69" y="701"/>
                  </a:cubicBezTo>
                  <a:cubicBezTo>
                    <a:pt x="69" y="491"/>
                    <a:pt x="69" y="491"/>
                    <a:pt x="69" y="491"/>
                  </a:cubicBezTo>
                  <a:cubicBezTo>
                    <a:pt x="69" y="469"/>
                    <a:pt x="86" y="452"/>
                    <a:pt x="108" y="452"/>
                  </a:cubicBezTo>
                  <a:cubicBezTo>
                    <a:pt x="318" y="452"/>
                    <a:pt x="318" y="452"/>
                    <a:pt x="318" y="452"/>
                  </a:cubicBezTo>
                  <a:cubicBezTo>
                    <a:pt x="340" y="452"/>
                    <a:pt x="357" y="469"/>
                    <a:pt x="357" y="491"/>
                  </a:cubicBezTo>
                  <a:lnTo>
                    <a:pt x="357" y="701"/>
                  </a:lnTo>
                  <a:close/>
                  <a:moveTo>
                    <a:pt x="357" y="191"/>
                  </a:moveTo>
                  <a:cubicBezTo>
                    <a:pt x="357" y="202"/>
                    <a:pt x="347" y="212"/>
                    <a:pt x="336" y="212"/>
                  </a:cubicBezTo>
                  <a:cubicBezTo>
                    <a:pt x="90" y="212"/>
                    <a:pt x="90" y="212"/>
                    <a:pt x="90" y="212"/>
                  </a:cubicBezTo>
                  <a:cubicBezTo>
                    <a:pt x="79" y="212"/>
                    <a:pt x="69" y="202"/>
                    <a:pt x="69" y="191"/>
                  </a:cubicBezTo>
                  <a:cubicBezTo>
                    <a:pt x="69" y="191"/>
                    <a:pt x="69" y="191"/>
                    <a:pt x="69" y="191"/>
                  </a:cubicBezTo>
                  <a:cubicBezTo>
                    <a:pt x="69" y="179"/>
                    <a:pt x="79" y="169"/>
                    <a:pt x="90" y="169"/>
                  </a:cubicBezTo>
                  <a:cubicBezTo>
                    <a:pt x="336" y="169"/>
                    <a:pt x="336" y="169"/>
                    <a:pt x="336" y="169"/>
                  </a:cubicBezTo>
                  <a:cubicBezTo>
                    <a:pt x="347" y="169"/>
                    <a:pt x="357" y="179"/>
                    <a:pt x="357" y="191"/>
                  </a:cubicBezTo>
                  <a:close/>
                  <a:moveTo>
                    <a:pt x="336" y="119"/>
                  </a:moveTo>
                  <a:cubicBezTo>
                    <a:pt x="91" y="119"/>
                    <a:pt x="91" y="119"/>
                    <a:pt x="91" y="119"/>
                  </a:cubicBezTo>
                  <a:cubicBezTo>
                    <a:pt x="79" y="119"/>
                    <a:pt x="70" y="109"/>
                    <a:pt x="70" y="97"/>
                  </a:cubicBezTo>
                  <a:cubicBezTo>
                    <a:pt x="70" y="86"/>
                    <a:pt x="79" y="76"/>
                    <a:pt x="91" y="76"/>
                  </a:cubicBezTo>
                  <a:cubicBezTo>
                    <a:pt x="336" y="76"/>
                    <a:pt x="336" y="76"/>
                    <a:pt x="336" y="76"/>
                  </a:cubicBezTo>
                  <a:cubicBezTo>
                    <a:pt x="348" y="76"/>
                    <a:pt x="358" y="86"/>
                    <a:pt x="358" y="97"/>
                  </a:cubicBezTo>
                  <a:cubicBezTo>
                    <a:pt x="358" y="109"/>
                    <a:pt x="348" y="119"/>
                    <a:pt x="336" y="1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grpSp>
    </p:spTree>
    <p:extLst>
      <p:ext uri="{BB962C8B-B14F-4D97-AF65-F5344CB8AC3E}">
        <p14:creationId xmlns:p14="http://schemas.microsoft.com/office/powerpoint/2010/main" val="16941355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14583E-6 2.28395E-6 L 0.1454 2.28395E-6 " pathEditMode="relative" rAng="0" ptsTypes="AA">
                                      <p:cBhvr>
                                        <p:cTn id="6" dur="2000" fill="hold"/>
                                        <p:tgtEl>
                                          <p:spTgt spid="230"/>
                                        </p:tgtEl>
                                        <p:attrNameLst>
                                          <p:attrName>ppt_x</p:attrName>
                                          <p:attrName>ppt_y</p:attrName>
                                        </p:attrNameLst>
                                      </p:cBhvr>
                                      <p:rCtr x="7270" y="0"/>
                                    </p:animMotion>
                                  </p:childTnLst>
                                </p:cTn>
                              </p:par>
                              <p:par>
                                <p:cTn id="7" presetID="10" presetClass="exit" presetSubtype="0" fill="hold" nodeType="withEffect">
                                  <p:stCondLst>
                                    <p:cond delay="1400"/>
                                  </p:stCondLst>
                                  <p:childTnLst>
                                    <p:animEffect transition="out" filter="fade">
                                      <p:cBhvr>
                                        <p:cTn id="8" dur="700"/>
                                        <p:tgtEl>
                                          <p:spTgt spid="230"/>
                                        </p:tgtEl>
                                      </p:cBhvr>
                                    </p:animEffect>
                                    <p:set>
                                      <p:cBhvr>
                                        <p:cTn id="9" dur="1" fill="hold">
                                          <p:stCondLst>
                                            <p:cond delay="699"/>
                                          </p:stCondLst>
                                        </p:cTn>
                                        <p:tgtEl>
                                          <p:spTgt spid="230"/>
                                        </p:tgtEl>
                                        <p:attrNameLst>
                                          <p:attrName>style.visibility</p:attrName>
                                        </p:attrNameLst>
                                      </p:cBhvr>
                                      <p:to>
                                        <p:strVal val="hidden"/>
                                      </p:to>
                                    </p:set>
                                  </p:childTnLst>
                                </p:cTn>
                              </p:par>
                            </p:childTnLst>
                          </p:cTn>
                        </p:par>
                        <p:par>
                          <p:cTn id="10" fill="hold">
                            <p:stCondLst>
                              <p:cond delay="2100"/>
                            </p:stCondLst>
                            <p:childTnLst>
                              <p:par>
                                <p:cTn id="11" presetID="10" presetClass="entr" presetSubtype="0" fill="hold" nodeType="afterEffect">
                                  <p:stCondLst>
                                    <p:cond delay="0"/>
                                  </p:stCondLst>
                                  <p:childTnLst>
                                    <p:set>
                                      <p:cBhvr>
                                        <p:cTn id="12" dur="1" fill="hold">
                                          <p:stCondLst>
                                            <p:cond delay="0"/>
                                          </p:stCondLst>
                                        </p:cTn>
                                        <p:tgtEl>
                                          <p:spTgt spid="237"/>
                                        </p:tgtEl>
                                        <p:attrNameLst>
                                          <p:attrName>style.visibility</p:attrName>
                                        </p:attrNameLst>
                                      </p:cBhvr>
                                      <p:to>
                                        <p:strVal val="visible"/>
                                      </p:to>
                                    </p:set>
                                    <p:animEffect transition="in" filter="fade">
                                      <p:cBhvr>
                                        <p:cTn id="13" dur="500"/>
                                        <p:tgtEl>
                                          <p:spTgt spid="237"/>
                                        </p:tgtEl>
                                      </p:cBhvr>
                                    </p:animEffect>
                                  </p:childTnLst>
                                </p:cTn>
                              </p:par>
                              <p:par>
                                <p:cTn id="14" presetID="10" presetClass="entr" presetSubtype="0" fill="hold" nodeType="withEffect">
                                  <p:stCondLst>
                                    <p:cond delay="0"/>
                                  </p:stCondLst>
                                  <p:childTnLst>
                                    <p:set>
                                      <p:cBhvr>
                                        <p:cTn id="15" dur="1" fill="hold">
                                          <p:stCondLst>
                                            <p:cond delay="0"/>
                                          </p:stCondLst>
                                        </p:cTn>
                                        <p:tgtEl>
                                          <p:spTgt spid="244"/>
                                        </p:tgtEl>
                                        <p:attrNameLst>
                                          <p:attrName>style.visibility</p:attrName>
                                        </p:attrNameLst>
                                      </p:cBhvr>
                                      <p:to>
                                        <p:strVal val="visible"/>
                                      </p:to>
                                    </p:set>
                                    <p:animEffect transition="in" filter="fade">
                                      <p:cBhvr>
                                        <p:cTn id="16" dur="500"/>
                                        <p:tgtEl>
                                          <p:spTgt spid="244"/>
                                        </p:tgtEl>
                                      </p:cBhvr>
                                    </p:animEffect>
                                  </p:childTnLst>
                                </p:cTn>
                              </p:par>
                            </p:childTnLst>
                          </p:cTn>
                        </p:par>
                        <p:par>
                          <p:cTn id="17" fill="hold">
                            <p:stCondLst>
                              <p:cond delay="2600"/>
                            </p:stCondLst>
                            <p:childTnLst>
                              <p:par>
                                <p:cTn id="18" presetID="63" presetClass="path" presetSubtype="0" accel="50000" decel="50000" fill="hold" nodeType="afterEffect">
                                  <p:stCondLst>
                                    <p:cond delay="0"/>
                                  </p:stCondLst>
                                  <p:childTnLst>
                                    <p:animMotion origin="layout" path="M 3.47222E-6 3.2716E-6 L 0.18728 3.2716E-6 " pathEditMode="relative" rAng="0" ptsTypes="AA">
                                      <p:cBhvr>
                                        <p:cTn id="19" dur="2000" fill="hold"/>
                                        <p:tgtEl>
                                          <p:spTgt spid="237"/>
                                        </p:tgtEl>
                                        <p:attrNameLst>
                                          <p:attrName>ppt_x</p:attrName>
                                          <p:attrName>ppt_y</p:attrName>
                                        </p:attrNameLst>
                                      </p:cBhvr>
                                      <p:rCtr x="9364" y="0"/>
                                    </p:animMotion>
                                  </p:childTnLst>
                                </p:cTn>
                              </p:par>
                              <p:par>
                                <p:cTn id="20" presetID="63" presetClass="path" presetSubtype="0" accel="50000" decel="50000" fill="hold" nodeType="withEffect">
                                  <p:stCondLst>
                                    <p:cond delay="0"/>
                                  </p:stCondLst>
                                  <p:childTnLst>
                                    <p:animMotion origin="layout" path="M 3.92361E-6 4.19753E-6 L 0.18413 4.19753E-6 " pathEditMode="relative" rAng="0" ptsTypes="AA">
                                      <p:cBhvr>
                                        <p:cTn id="21" dur="2000" fill="hold"/>
                                        <p:tgtEl>
                                          <p:spTgt spid="244"/>
                                        </p:tgtEl>
                                        <p:attrNameLst>
                                          <p:attrName>ppt_x</p:attrName>
                                          <p:attrName>ppt_y</p:attrName>
                                        </p:attrNameLst>
                                      </p:cBhvr>
                                      <p:rCtr x="92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heories">
            <a:extLst>
              <a:ext uri="{FF2B5EF4-FFF2-40B4-BE49-F238E27FC236}">
                <a16:creationId xmlns:a16="http://schemas.microsoft.com/office/drawing/2014/main" id="{386CD636-1ED5-4500-9540-FA68FF875109}"/>
              </a:ext>
            </a:extLst>
          </p:cNvPr>
          <p:cNvSpPr txBox="1"/>
          <p:nvPr/>
        </p:nvSpPr>
        <p:spPr>
          <a:xfrm>
            <a:off x="780775" y="1389377"/>
            <a:ext cx="3960558" cy="56015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anchor="ctr">
            <a:spAutoFit/>
          </a:bodyPr>
          <a:lstStyle>
            <a:lvl1pPr defTabSz="914400">
              <a:lnSpc>
                <a:spcPct val="90000"/>
              </a:lnSpc>
              <a:defRPr sz="8000" spc="-148">
                <a:solidFill>
                  <a:srgbClr val="01CF89"/>
                </a:solidFill>
                <a:latin typeface="+mn-lt"/>
                <a:ea typeface="+mn-ea"/>
                <a:cs typeface="+mn-cs"/>
                <a:sym typeface="Spartan Bold"/>
              </a:defRPr>
            </a:lvl1pPr>
          </a:lstStyle>
          <a:p>
            <a:r>
              <a:rPr lang="en-US" sz="3600" b="1" dirty="0">
                <a:solidFill>
                  <a:schemeClr val="tx1"/>
                </a:solidFill>
                <a:latin typeface="+mj-lt"/>
              </a:rPr>
              <a:t>S-TIP Features</a:t>
            </a:r>
            <a:endParaRPr sz="3600" b="1" dirty="0">
              <a:solidFill>
                <a:schemeClr val="tx1"/>
              </a:solidFill>
              <a:latin typeface="+mj-lt"/>
            </a:endParaRPr>
          </a:p>
        </p:txBody>
      </p:sp>
      <p:sp>
        <p:nvSpPr>
          <p:cNvPr id="55" name="角丸四角形 5">
            <a:extLst>
              <a:ext uri="{FF2B5EF4-FFF2-40B4-BE49-F238E27FC236}">
                <a16:creationId xmlns:a16="http://schemas.microsoft.com/office/drawing/2014/main" id="{88D0205E-7EE6-44E9-9DC4-DD9FB65EEED4}"/>
              </a:ext>
            </a:extLst>
          </p:cNvPr>
          <p:cNvSpPr/>
          <p:nvPr/>
        </p:nvSpPr>
        <p:spPr bwMode="gray">
          <a:xfrm>
            <a:off x="1769820" y="2163171"/>
            <a:ext cx="11228123" cy="5525897"/>
          </a:xfrm>
          <a:prstGeom prst="roundRect">
            <a:avLst>
              <a:gd name="adj" fmla="val 5517"/>
            </a:avLst>
          </a:prstGeom>
          <a:solidFill>
            <a:srgbClr val="FFFFEF"/>
          </a:solidFill>
          <a:ln w="28575" cap="flat" cmpd="sng" algn="ctr">
            <a:solidFill>
              <a:srgbClr val="9F191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779343" hangingPunct="1">
              <a:lnSpc>
                <a:spcPct val="110000"/>
              </a:lnSpc>
              <a:buSzPct val="100000"/>
              <a:defRPr/>
            </a:pPr>
            <a:endParaRPr kumimoji="1" lang="en-US" altLang="ja-JP" sz="1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角丸四角形 6">
            <a:extLst>
              <a:ext uri="{FF2B5EF4-FFF2-40B4-BE49-F238E27FC236}">
                <a16:creationId xmlns:a16="http://schemas.microsoft.com/office/drawing/2014/main" id="{D9F461C7-9164-4ED7-A95D-21C0819E7F4D}"/>
              </a:ext>
            </a:extLst>
          </p:cNvPr>
          <p:cNvSpPr/>
          <p:nvPr/>
        </p:nvSpPr>
        <p:spPr bwMode="gray">
          <a:xfrm>
            <a:off x="1763838" y="2155569"/>
            <a:ext cx="5534864" cy="5537972"/>
          </a:xfrm>
          <a:prstGeom prst="roundRect">
            <a:avLst>
              <a:gd name="adj" fmla="val 5527"/>
            </a:avLst>
          </a:prstGeom>
          <a:solidFill>
            <a:srgbClr val="FDF1F1"/>
          </a:solidFill>
          <a:ln w="9525" cap="flat" cmpd="sng" algn="ctr">
            <a:solidFill>
              <a:srgbClr val="9F191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400" kern="1200" dirty="0">
              <a:solidFill>
                <a:srgbClr val="30ACEC">
                  <a:lumMod val="50000"/>
                </a:srgbClr>
              </a:solidFill>
              <a:latin typeface="Meiryo UI" panose="020B0604030504040204" pitchFamily="50" charset="-128"/>
              <a:ea typeface="Meiryo UI" panose="020B0604030504040204" pitchFamily="50" charset="-128"/>
              <a:cs typeface="+mn-cs"/>
            </a:endParaRPr>
          </a:p>
        </p:txBody>
      </p:sp>
      <p:sp>
        <p:nvSpPr>
          <p:cNvPr id="57" name="角丸四角形 7">
            <a:extLst>
              <a:ext uri="{FF2B5EF4-FFF2-40B4-BE49-F238E27FC236}">
                <a16:creationId xmlns:a16="http://schemas.microsoft.com/office/drawing/2014/main" id="{01879B9F-7DF1-423D-87FC-21D0EC48CFCB}"/>
              </a:ext>
            </a:extLst>
          </p:cNvPr>
          <p:cNvSpPr/>
          <p:nvPr/>
        </p:nvSpPr>
        <p:spPr bwMode="gray">
          <a:xfrm>
            <a:off x="7422810" y="2179794"/>
            <a:ext cx="5534864" cy="5537972"/>
          </a:xfrm>
          <a:prstGeom prst="roundRect">
            <a:avLst>
              <a:gd name="adj" fmla="val 4099"/>
            </a:avLst>
          </a:prstGeom>
          <a:solidFill>
            <a:srgbClr val="E1F3FF"/>
          </a:solidFill>
          <a:ln w="9525" cap="flat" cmpd="sng" algn="ctr">
            <a:solidFill>
              <a:srgbClr val="9F191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400" kern="1200" dirty="0">
              <a:solidFill>
                <a:srgbClr val="30ACEC">
                  <a:lumMod val="50000"/>
                </a:srgbClr>
              </a:solidFill>
              <a:latin typeface="Meiryo UI" panose="020B0604030504040204" pitchFamily="50" charset="-128"/>
              <a:ea typeface="Meiryo UI" panose="020B0604030504040204" pitchFamily="50" charset="-128"/>
              <a:cs typeface="+mn-cs"/>
            </a:endParaRPr>
          </a:p>
        </p:txBody>
      </p:sp>
      <p:grpSp>
        <p:nvGrpSpPr>
          <p:cNvPr id="58" name="グループ化 57">
            <a:extLst>
              <a:ext uri="{FF2B5EF4-FFF2-40B4-BE49-F238E27FC236}">
                <a16:creationId xmlns:a16="http://schemas.microsoft.com/office/drawing/2014/main" id="{28F998F0-19E3-4E4B-8CDC-5B0F246C6C9D}"/>
              </a:ext>
            </a:extLst>
          </p:cNvPr>
          <p:cNvGrpSpPr/>
          <p:nvPr/>
        </p:nvGrpSpPr>
        <p:grpSpPr>
          <a:xfrm>
            <a:off x="2059829" y="2275573"/>
            <a:ext cx="5082317" cy="851612"/>
            <a:chOff x="2232774" y="1970328"/>
            <a:chExt cx="3867614" cy="648072"/>
          </a:xfrm>
        </p:grpSpPr>
        <p:sp>
          <p:nvSpPr>
            <p:cNvPr id="59" name="六角形 58">
              <a:extLst>
                <a:ext uri="{FF2B5EF4-FFF2-40B4-BE49-F238E27FC236}">
                  <a16:creationId xmlns:a16="http://schemas.microsoft.com/office/drawing/2014/main" id="{61D0F630-9FCE-477B-8C5A-4B8D89EA2AD5}"/>
                </a:ext>
              </a:extLst>
            </p:cNvPr>
            <p:cNvSpPr/>
            <p:nvPr/>
          </p:nvSpPr>
          <p:spPr bwMode="gray">
            <a:xfrm>
              <a:off x="2268065" y="1970328"/>
              <a:ext cx="3747794" cy="648072"/>
            </a:xfrm>
            <a:prstGeom prst="hexagon">
              <a:avLst/>
            </a:prstGeom>
            <a:solidFill>
              <a:sysClr val="window" lastClr="FFFFFF"/>
            </a:solidFill>
            <a:ln w="9525" cap="rnd" cmpd="sng" algn="ctr">
              <a:noFill/>
              <a:prstDash val="solid"/>
            </a:ln>
            <a:effectLst>
              <a:outerShdw blurRad="50800" dist="38100" dir="2700000" algn="tl" rotWithShape="0">
                <a:prstClr val="black">
                  <a:alpha val="40000"/>
                </a:prstClr>
              </a:outerShdw>
            </a:effectLst>
          </p:spPr>
          <p:txBody>
            <a:bodyPr rtlCol="0" anchor="t" anchorCtr="0"/>
            <a:lstStyle/>
            <a:p>
              <a:pPr marL="0" marR="0" lvl="0" indent="0" algn="ctr" defTabSz="914400" eaLnBrk="1" fontAlgn="ctr" latinLnBrk="0" hangingPunct="1">
                <a:lnSpc>
                  <a:spcPct val="85000"/>
                </a:lnSpc>
                <a:spcBef>
                  <a:spcPct val="0"/>
                </a:spcBef>
                <a:spcAft>
                  <a:spcPct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0" name="六角形 59">
              <a:extLst>
                <a:ext uri="{FF2B5EF4-FFF2-40B4-BE49-F238E27FC236}">
                  <a16:creationId xmlns:a16="http://schemas.microsoft.com/office/drawing/2014/main" id="{435B9B04-ED64-453D-BC51-290E2525B070}"/>
                </a:ext>
              </a:extLst>
            </p:cNvPr>
            <p:cNvSpPr/>
            <p:nvPr/>
          </p:nvSpPr>
          <p:spPr bwMode="gray">
            <a:xfrm>
              <a:off x="2232774" y="1970328"/>
              <a:ext cx="751764" cy="648071"/>
            </a:xfrm>
            <a:prstGeom prst="hexagon">
              <a:avLst/>
            </a:prstGeom>
            <a:solidFill>
              <a:srgbClr val="A30B1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ctr" latinLnBrk="0" hangingPunct="1">
                <a:lnSpc>
                  <a:spcPct val="85000"/>
                </a:lnSpc>
                <a:spcBef>
                  <a:spcPct val="0"/>
                </a:spcBef>
                <a:spcAft>
                  <a:spcPct val="0"/>
                </a:spcAft>
                <a:buClrTx/>
                <a:buSzTx/>
                <a:buFontTx/>
                <a:buNone/>
                <a:tabLst/>
                <a:defRPr/>
              </a:pPr>
              <a:endPar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61" name="テキスト ボックス 60">
              <a:extLst>
                <a:ext uri="{FF2B5EF4-FFF2-40B4-BE49-F238E27FC236}">
                  <a16:creationId xmlns:a16="http://schemas.microsoft.com/office/drawing/2014/main" id="{DBB19125-1E32-4F94-A1B4-6AEA7CADE263}"/>
                </a:ext>
              </a:extLst>
            </p:cNvPr>
            <p:cNvSpPr txBox="1"/>
            <p:nvPr/>
          </p:nvSpPr>
          <p:spPr>
            <a:xfrm>
              <a:off x="3338862" y="2091662"/>
              <a:ext cx="2761526" cy="430887"/>
            </a:xfrm>
            <a:prstGeom prst="rect">
              <a:avLst/>
            </a:prstGeom>
            <a:noFill/>
          </p:spPr>
          <p:txBody>
            <a:bodyPr wrap="square" lIns="0" tIns="0" rIns="0" bIns="0" rtlCol="0">
              <a:spAutoFit/>
            </a:bodyPr>
            <a:lstStyle/>
            <a:p>
              <a:pPr marL="0" marR="0" lvl="0" indent="0" defTabSz="914400" eaLnBrk="1" fontAlgn="ctr" latinLnBrk="0" hangingPunct="1">
                <a:lnSpc>
                  <a:spcPct val="100000"/>
                </a:lnSpc>
                <a:spcBef>
                  <a:spcPct val="0"/>
                </a:spcBef>
                <a:spcAft>
                  <a:spcPct val="0"/>
                </a:spcAft>
                <a:buClrTx/>
                <a:buSzTx/>
                <a:buFontTx/>
                <a:buNone/>
                <a:tabLst/>
                <a:defRPr/>
              </a:pPr>
              <a:r>
                <a:rPr kumimoji="1" lang="en-US" altLang="ja-JP" sz="2800" b="0" i="0" u="none" strike="noStrike" kern="1200" cap="none" spc="100" normalizeH="0" baseline="0" noProof="0" dirty="0">
                  <a:ln>
                    <a:noFill/>
                  </a:ln>
                  <a:solidFill>
                    <a:srgbClr val="9F191C"/>
                  </a:solidFill>
                  <a:effectLst/>
                  <a:uLnTx/>
                  <a:uFillTx/>
                  <a:latin typeface="Meiryo UI" panose="020B0604030504040204" pitchFamily="50" charset="-128"/>
                  <a:ea typeface="Meiryo UI" panose="020B0604030504040204" pitchFamily="50" charset="-128"/>
                  <a:cs typeface="+mn-cs"/>
                </a:rPr>
                <a:t>Human </a:t>
              </a:r>
              <a:r>
                <a:rPr kumimoji="1" lang="en-US" altLang="ja-JP" sz="2800" b="0" i="0" u="none" strike="noStrike" kern="1200" cap="none" spc="300" normalizeH="0" baseline="0" noProof="0" dirty="0">
                  <a:ln>
                    <a:noFill/>
                  </a:ln>
                  <a:solidFill>
                    <a:srgbClr val="9F191C"/>
                  </a:solidFill>
                  <a:effectLst/>
                  <a:uLnTx/>
                  <a:uFillTx/>
                  <a:latin typeface="Meiryo UI" panose="020B0604030504040204" pitchFamily="50" charset="-128"/>
                  <a:ea typeface="Meiryo UI" panose="020B0604030504040204" pitchFamily="50" charset="-128"/>
                  <a:cs typeface="+mn-cs"/>
                </a:rPr>
                <a:t>CTI</a:t>
              </a:r>
              <a:r>
                <a:rPr kumimoji="1" lang="en-US" altLang="ja-JP" sz="2800" b="0" i="0" u="none" strike="noStrike" kern="1200" cap="none" spc="100" normalizeH="0" baseline="0" noProof="0" dirty="0">
                  <a:ln>
                    <a:noFill/>
                  </a:ln>
                  <a:solidFill>
                    <a:srgbClr val="9F191C"/>
                  </a:solidFill>
                  <a:effectLst/>
                  <a:uLnTx/>
                  <a:uFillTx/>
                  <a:latin typeface="Meiryo UI" panose="020B0604030504040204" pitchFamily="50" charset="-128"/>
                  <a:ea typeface="Meiryo UI" panose="020B0604030504040204" pitchFamily="50" charset="-128"/>
                  <a:cs typeface="+mn-cs"/>
                </a:rPr>
                <a:t> </a:t>
              </a:r>
            </a:p>
          </p:txBody>
        </p:sp>
        <p:pic>
          <p:nvPicPr>
            <p:cNvPr id="62" name="図 61">
              <a:extLst>
                <a:ext uri="{FF2B5EF4-FFF2-40B4-BE49-F238E27FC236}">
                  <a16:creationId xmlns:a16="http://schemas.microsoft.com/office/drawing/2014/main" id="{B5F6E0B7-B2C3-40D2-8E7E-E8696E2124E9}"/>
                </a:ext>
              </a:extLst>
            </p:cNvPr>
            <p:cNvPicPr>
              <a:picLocks noChangeAspect="1"/>
            </p:cNvPicPr>
            <p:nvPr/>
          </p:nvPicPr>
          <p:blipFill>
            <a:blip r:embed="rId3"/>
            <a:stretch>
              <a:fillRect/>
            </a:stretch>
          </p:blipFill>
          <p:spPr>
            <a:xfrm>
              <a:off x="2384932" y="2069269"/>
              <a:ext cx="442535" cy="424096"/>
            </a:xfrm>
            <a:prstGeom prst="rect">
              <a:avLst/>
            </a:prstGeom>
          </p:spPr>
        </p:pic>
      </p:grpSp>
      <p:grpSp>
        <p:nvGrpSpPr>
          <p:cNvPr id="63" name="グループ化 62">
            <a:extLst>
              <a:ext uri="{FF2B5EF4-FFF2-40B4-BE49-F238E27FC236}">
                <a16:creationId xmlns:a16="http://schemas.microsoft.com/office/drawing/2014/main" id="{8DC82D6F-FA47-4FAC-81A0-F1631186DE50}"/>
              </a:ext>
            </a:extLst>
          </p:cNvPr>
          <p:cNvGrpSpPr/>
          <p:nvPr/>
        </p:nvGrpSpPr>
        <p:grpSpPr>
          <a:xfrm>
            <a:off x="7819037" y="2275573"/>
            <a:ext cx="4970985" cy="851612"/>
            <a:chOff x="2232774" y="2716560"/>
            <a:chExt cx="3782891" cy="648072"/>
          </a:xfrm>
        </p:grpSpPr>
        <p:sp>
          <p:nvSpPr>
            <p:cNvPr id="64" name="六角形 63">
              <a:extLst>
                <a:ext uri="{FF2B5EF4-FFF2-40B4-BE49-F238E27FC236}">
                  <a16:creationId xmlns:a16="http://schemas.microsoft.com/office/drawing/2014/main" id="{14749A70-C88A-4A8C-BFFD-7420A788E7EF}"/>
                </a:ext>
              </a:extLst>
            </p:cNvPr>
            <p:cNvSpPr/>
            <p:nvPr/>
          </p:nvSpPr>
          <p:spPr bwMode="gray">
            <a:xfrm>
              <a:off x="2268065" y="2716560"/>
              <a:ext cx="3747600" cy="648072"/>
            </a:xfrm>
            <a:prstGeom prst="hexagon">
              <a:avLst/>
            </a:prstGeom>
            <a:solidFill>
              <a:sysClr val="window" lastClr="FFFFFF"/>
            </a:solidFill>
            <a:ln w="9525" cap="rnd" cmpd="sng" algn="ctr">
              <a:noFill/>
              <a:prstDash val="solid"/>
            </a:ln>
            <a:effectLst>
              <a:outerShdw blurRad="50800" dist="38100" dir="2700000" algn="tl" rotWithShape="0">
                <a:prstClr val="black">
                  <a:alpha val="40000"/>
                </a:prstClr>
              </a:outerShdw>
            </a:effectLst>
          </p:spPr>
          <p:txBody>
            <a:bodyPr rtlCol="0" anchor="t" anchorCtr="0"/>
            <a:lstStyle/>
            <a:p>
              <a:pPr marL="0" marR="0" lvl="0" indent="0" algn="ctr" defTabSz="914400" eaLnBrk="1" fontAlgn="ctr" latinLnBrk="0" hangingPunct="1">
                <a:lnSpc>
                  <a:spcPct val="85000"/>
                </a:lnSpc>
                <a:spcBef>
                  <a:spcPct val="0"/>
                </a:spcBef>
                <a:spcAft>
                  <a:spcPct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65" name="六角形 64">
              <a:extLst>
                <a:ext uri="{FF2B5EF4-FFF2-40B4-BE49-F238E27FC236}">
                  <a16:creationId xmlns:a16="http://schemas.microsoft.com/office/drawing/2014/main" id="{E0CAA406-BA6E-403A-8B04-5551587908BB}"/>
                </a:ext>
              </a:extLst>
            </p:cNvPr>
            <p:cNvSpPr/>
            <p:nvPr/>
          </p:nvSpPr>
          <p:spPr bwMode="gray">
            <a:xfrm>
              <a:off x="2232774" y="2716560"/>
              <a:ext cx="751764" cy="648071"/>
            </a:xfrm>
            <a:prstGeom prst="hexagon">
              <a:avLst/>
            </a:prstGeom>
            <a:solidFill>
              <a:srgbClr val="A30B1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ctr" latinLnBrk="0" hangingPunct="1">
                <a:lnSpc>
                  <a:spcPct val="85000"/>
                </a:lnSpc>
                <a:spcBef>
                  <a:spcPct val="0"/>
                </a:spcBef>
                <a:spcAft>
                  <a:spcPct val="0"/>
                </a:spcAft>
                <a:buClrTx/>
                <a:buSzTx/>
                <a:buFontTx/>
                <a:buNone/>
                <a:tabLst/>
                <a:defRPr/>
              </a:pPr>
              <a:endPar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66" name="テキスト ボックス 65">
              <a:extLst>
                <a:ext uri="{FF2B5EF4-FFF2-40B4-BE49-F238E27FC236}">
                  <a16:creationId xmlns:a16="http://schemas.microsoft.com/office/drawing/2014/main" id="{BA37F0DC-11C4-4328-95E6-6BFA87BD52A2}"/>
                </a:ext>
              </a:extLst>
            </p:cNvPr>
            <p:cNvSpPr txBox="1"/>
            <p:nvPr/>
          </p:nvSpPr>
          <p:spPr>
            <a:xfrm>
              <a:off x="3140673" y="2833110"/>
              <a:ext cx="2730976" cy="430887"/>
            </a:xfrm>
            <a:prstGeom prst="rect">
              <a:avLst/>
            </a:prstGeom>
            <a:noFill/>
          </p:spPr>
          <p:txBody>
            <a:bodyPr wrap="square" lIns="0" tIns="0" rIns="0" bIns="0" rtlCol="0">
              <a:spAutoFit/>
            </a:bodyPr>
            <a:lstStyle/>
            <a:p>
              <a:pPr marL="0" marR="0" lvl="0" indent="0" defTabSz="914400" eaLnBrk="1" fontAlgn="ctr" latinLnBrk="0" hangingPunct="1">
                <a:lnSpc>
                  <a:spcPct val="100000"/>
                </a:lnSpc>
                <a:spcBef>
                  <a:spcPct val="0"/>
                </a:spcBef>
                <a:spcAft>
                  <a:spcPct val="0"/>
                </a:spcAft>
                <a:buClrTx/>
                <a:buSzTx/>
                <a:buFontTx/>
                <a:buNone/>
                <a:tabLst/>
                <a:defRPr/>
              </a:pPr>
              <a:r>
                <a:rPr kumimoji="1" lang="en-US" altLang="ja-JP" sz="2800" b="0" i="0" u="none" strike="noStrike" kern="1200" cap="none" spc="100" normalizeH="0" baseline="0" noProof="0" dirty="0">
                  <a:ln>
                    <a:noFill/>
                  </a:ln>
                  <a:solidFill>
                    <a:srgbClr val="9F191C"/>
                  </a:solidFill>
                  <a:effectLst/>
                  <a:uLnTx/>
                  <a:uFillTx/>
                  <a:latin typeface="Meiryo UI" panose="020B0604030504040204" pitchFamily="50" charset="-128"/>
                  <a:ea typeface="Meiryo UI" panose="020B0604030504040204" pitchFamily="50" charset="-128"/>
                  <a:cs typeface="+mn-cs"/>
                </a:rPr>
                <a:t>System</a:t>
              </a:r>
              <a:r>
                <a:rPr kumimoji="1" lang="ja-JP" altLang="en-US" sz="2800" b="0" i="0" u="none" strike="noStrike" kern="1200" cap="none" spc="100" normalizeH="0" baseline="0" noProof="0" dirty="0">
                  <a:ln>
                    <a:noFill/>
                  </a:ln>
                  <a:solidFill>
                    <a:srgbClr val="9F191C"/>
                  </a:solidFill>
                  <a:effectLst/>
                  <a:uLnTx/>
                  <a:uFillTx/>
                  <a:latin typeface="Meiryo UI" panose="020B0604030504040204" pitchFamily="50" charset="-128"/>
                  <a:ea typeface="Meiryo UI" panose="020B0604030504040204" pitchFamily="50" charset="-128"/>
                  <a:cs typeface="+mn-cs"/>
                </a:rPr>
                <a:t> </a:t>
              </a:r>
              <a:r>
                <a:rPr kumimoji="1" lang="en-US" altLang="ja-JP" sz="2800" b="0" i="0" u="none" strike="noStrike" kern="1200" cap="none" spc="300" normalizeH="0" baseline="0" noProof="0" dirty="0">
                  <a:ln>
                    <a:noFill/>
                  </a:ln>
                  <a:solidFill>
                    <a:srgbClr val="9F191C"/>
                  </a:solidFill>
                  <a:effectLst/>
                  <a:uLnTx/>
                  <a:uFillTx/>
                  <a:latin typeface="Meiryo UI" panose="020B0604030504040204" pitchFamily="50" charset="-128"/>
                  <a:ea typeface="Meiryo UI" panose="020B0604030504040204" pitchFamily="50" charset="-128"/>
                  <a:cs typeface="+mn-cs"/>
                </a:rPr>
                <a:t>CTI </a:t>
              </a:r>
            </a:p>
          </p:txBody>
        </p:sp>
        <p:grpSp>
          <p:nvGrpSpPr>
            <p:cNvPr id="67" name="グループ化 66">
              <a:extLst>
                <a:ext uri="{FF2B5EF4-FFF2-40B4-BE49-F238E27FC236}">
                  <a16:creationId xmlns:a16="http://schemas.microsoft.com/office/drawing/2014/main" id="{EBF9EB09-3B3C-4B8C-9027-B483D9123F42}"/>
                </a:ext>
              </a:extLst>
            </p:cNvPr>
            <p:cNvGrpSpPr/>
            <p:nvPr/>
          </p:nvGrpSpPr>
          <p:grpSpPr>
            <a:xfrm>
              <a:off x="2384932" y="2838685"/>
              <a:ext cx="443228" cy="425450"/>
              <a:chOff x="2384425" y="2819400"/>
              <a:chExt cx="443228" cy="425450"/>
            </a:xfrm>
          </p:grpSpPr>
          <p:grpSp>
            <p:nvGrpSpPr>
              <p:cNvPr id="68" name="Group 4">
                <a:extLst>
                  <a:ext uri="{FF2B5EF4-FFF2-40B4-BE49-F238E27FC236}">
                    <a16:creationId xmlns:a16="http://schemas.microsoft.com/office/drawing/2014/main" id="{EFF66B1F-15D6-472E-BDED-BF14FEFA6238}"/>
                  </a:ext>
                </a:extLst>
              </p:cNvPr>
              <p:cNvGrpSpPr>
                <a:grpSpLocks noChangeAspect="1"/>
              </p:cNvGrpSpPr>
              <p:nvPr/>
            </p:nvGrpSpPr>
            <p:grpSpPr bwMode="auto">
              <a:xfrm>
                <a:off x="2384425" y="2819400"/>
                <a:ext cx="442913" cy="425450"/>
                <a:chOff x="1502" y="1776"/>
                <a:chExt cx="279" cy="268"/>
              </a:xfrm>
            </p:grpSpPr>
            <p:sp>
              <p:nvSpPr>
                <p:cNvPr id="71" name="AutoShape 3">
                  <a:extLst>
                    <a:ext uri="{FF2B5EF4-FFF2-40B4-BE49-F238E27FC236}">
                      <a16:creationId xmlns:a16="http://schemas.microsoft.com/office/drawing/2014/main" id="{AB9E9FA4-AD9F-4343-8240-B07399724B37}"/>
                    </a:ext>
                  </a:extLst>
                </p:cNvPr>
                <p:cNvSpPr>
                  <a:spLocks noChangeAspect="1" noChangeArrowheads="1" noTextEdit="1"/>
                </p:cNvSpPr>
                <p:nvPr/>
              </p:nvSpPr>
              <p:spPr bwMode="auto">
                <a:xfrm>
                  <a:off x="1502" y="1776"/>
                  <a:ext cx="27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72" name="Freeform 5">
                  <a:extLst>
                    <a:ext uri="{FF2B5EF4-FFF2-40B4-BE49-F238E27FC236}">
                      <a16:creationId xmlns:a16="http://schemas.microsoft.com/office/drawing/2014/main" id="{29F539F1-8F94-40DD-BD24-D0ECFF8CDE16}"/>
                    </a:ext>
                  </a:extLst>
                </p:cNvPr>
                <p:cNvSpPr>
                  <a:spLocks/>
                </p:cNvSpPr>
                <p:nvPr/>
              </p:nvSpPr>
              <p:spPr bwMode="auto">
                <a:xfrm>
                  <a:off x="1636" y="1804"/>
                  <a:ext cx="99" cy="101"/>
                </a:xfrm>
                <a:custGeom>
                  <a:avLst/>
                  <a:gdLst>
                    <a:gd name="T0" fmla="*/ 48 w 76"/>
                    <a:gd name="T1" fmla="*/ 17 h 77"/>
                    <a:gd name="T2" fmla="*/ 28 w 76"/>
                    <a:gd name="T3" fmla="*/ 17 h 77"/>
                    <a:gd name="T4" fmla="*/ 28 w 76"/>
                    <a:gd name="T5" fmla="*/ 3 h 77"/>
                    <a:gd name="T6" fmla="*/ 23 w 76"/>
                    <a:gd name="T7" fmla="*/ 1 h 77"/>
                    <a:gd name="T8" fmla="*/ 0 w 76"/>
                    <a:gd name="T9" fmla="*/ 23 h 77"/>
                    <a:gd name="T10" fmla="*/ 23 w 76"/>
                    <a:gd name="T11" fmla="*/ 44 h 77"/>
                    <a:gd name="T12" fmla="*/ 28 w 76"/>
                    <a:gd name="T13" fmla="*/ 42 h 77"/>
                    <a:gd name="T14" fmla="*/ 28 w 76"/>
                    <a:gd name="T15" fmla="*/ 29 h 77"/>
                    <a:gd name="T16" fmla="*/ 48 w 76"/>
                    <a:gd name="T17" fmla="*/ 29 h 77"/>
                    <a:gd name="T18" fmla="*/ 64 w 76"/>
                    <a:gd name="T19" fmla="*/ 45 h 77"/>
                    <a:gd name="T20" fmla="*/ 64 w 76"/>
                    <a:gd name="T21" fmla="*/ 77 h 77"/>
                    <a:gd name="T22" fmla="*/ 76 w 76"/>
                    <a:gd name="T23" fmla="*/ 77 h 77"/>
                    <a:gd name="T24" fmla="*/ 76 w 76"/>
                    <a:gd name="T25" fmla="*/ 45 h 77"/>
                    <a:gd name="T26" fmla="*/ 48 w 76"/>
                    <a:gd name="T2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7">
                      <a:moveTo>
                        <a:pt x="48" y="17"/>
                      </a:moveTo>
                      <a:cubicBezTo>
                        <a:pt x="28" y="17"/>
                        <a:pt x="28" y="17"/>
                        <a:pt x="28" y="17"/>
                      </a:cubicBezTo>
                      <a:cubicBezTo>
                        <a:pt x="28" y="3"/>
                        <a:pt x="28" y="3"/>
                        <a:pt x="28" y="3"/>
                      </a:cubicBezTo>
                      <a:cubicBezTo>
                        <a:pt x="28" y="1"/>
                        <a:pt x="25" y="0"/>
                        <a:pt x="23" y="1"/>
                      </a:cubicBezTo>
                      <a:cubicBezTo>
                        <a:pt x="0" y="23"/>
                        <a:pt x="0" y="23"/>
                        <a:pt x="0" y="23"/>
                      </a:cubicBezTo>
                      <a:cubicBezTo>
                        <a:pt x="23" y="44"/>
                        <a:pt x="23" y="44"/>
                        <a:pt x="23" y="44"/>
                      </a:cubicBezTo>
                      <a:cubicBezTo>
                        <a:pt x="25" y="45"/>
                        <a:pt x="28" y="44"/>
                        <a:pt x="28" y="42"/>
                      </a:cubicBezTo>
                      <a:cubicBezTo>
                        <a:pt x="28" y="29"/>
                        <a:pt x="28" y="29"/>
                        <a:pt x="28" y="29"/>
                      </a:cubicBezTo>
                      <a:cubicBezTo>
                        <a:pt x="48" y="29"/>
                        <a:pt x="48" y="29"/>
                        <a:pt x="48" y="29"/>
                      </a:cubicBezTo>
                      <a:cubicBezTo>
                        <a:pt x="57" y="29"/>
                        <a:pt x="64" y="36"/>
                        <a:pt x="64" y="45"/>
                      </a:cubicBezTo>
                      <a:cubicBezTo>
                        <a:pt x="64" y="77"/>
                        <a:pt x="64" y="77"/>
                        <a:pt x="64" y="77"/>
                      </a:cubicBezTo>
                      <a:cubicBezTo>
                        <a:pt x="76" y="77"/>
                        <a:pt x="76" y="77"/>
                        <a:pt x="76" y="77"/>
                      </a:cubicBezTo>
                      <a:cubicBezTo>
                        <a:pt x="76" y="45"/>
                        <a:pt x="76" y="45"/>
                        <a:pt x="76" y="45"/>
                      </a:cubicBezTo>
                      <a:cubicBezTo>
                        <a:pt x="76" y="29"/>
                        <a:pt x="64" y="17"/>
                        <a:pt x="48"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73" name="Freeform 6">
                  <a:extLst>
                    <a:ext uri="{FF2B5EF4-FFF2-40B4-BE49-F238E27FC236}">
                      <a16:creationId xmlns:a16="http://schemas.microsoft.com/office/drawing/2014/main" id="{0EFABD05-7873-4707-B009-42756211277C}"/>
                    </a:ext>
                  </a:extLst>
                </p:cNvPr>
                <p:cNvSpPr>
                  <a:spLocks/>
                </p:cNvSpPr>
                <p:nvPr/>
              </p:nvSpPr>
              <p:spPr bwMode="auto">
                <a:xfrm>
                  <a:off x="1557" y="1921"/>
                  <a:ext cx="84" cy="105"/>
                </a:xfrm>
                <a:custGeom>
                  <a:avLst/>
                  <a:gdLst>
                    <a:gd name="T0" fmla="*/ 36 w 64"/>
                    <a:gd name="T1" fmla="*/ 38 h 80"/>
                    <a:gd name="T2" fmla="*/ 36 w 64"/>
                    <a:gd name="T3" fmla="*/ 52 h 80"/>
                    <a:gd name="T4" fmla="*/ 28 w 64"/>
                    <a:gd name="T5" fmla="*/ 52 h 80"/>
                    <a:gd name="T6" fmla="*/ 12 w 64"/>
                    <a:gd name="T7" fmla="*/ 36 h 80"/>
                    <a:gd name="T8" fmla="*/ 12 w 64"/>
                    <a:gd name="T9" fmla="*/ 0 h 80"/>
                    <a:gd name="T10" fmla="*/ 0 w 64"/>
                    <a:gd name="T11" fmla="*/ 0 h 80"/>
                    <a:gd name="T12" fmla="*/ 0 w 64"/>
                    <a:gd name="T13" fmla="*/ 36 h 80"/>
                    <a:gd name="T14" fmla="*/ 28 w 64"/>
                    <a:gd name="T15" fmla="*/ 64 h 80"/>
                    <a:gd name="T16" fmla="*/ 36 w 64"/>
                    <a:gd name="T17" fmla="*/ 64 h 80"/>
                    <a:gd name="T18" fmla="*/ 36 w 64"/>
                    <a:gd name="T19" fmla="*/ 77 h 80"/>
                    <a:gd name="T20" fmla="*/ 41 w 64"/>
                    <a:gd name="T21" fmla="*/ 79 h 80"/>
                    <a:gd name="T22" fmla="*/ 64 w 64"/>
                    <a:gd name="T23" fmla="*/ 58 h 80"/>
                    <a:gd name="T24" fmla="*/ 41 w 64"/>
                    <a:gd name="T25" fmla="*/ 36 h 80"/>
                    <a:gd name="T26" fmla="*/ 36 w 64"/>
                    <a:gd name="T27" fmla="*/ 3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0">
                      <a:moveTo>
                        <a:pt x="36" y="38"/>
                      </a:moveTo>
                      <a:cubicBezTo>
                        <a:pt x="36" y="52"/>
                        <a:pt x="36" y="52"/>
                        <a:pt x="36" y="52"/>
                      </a:cubicBezTo>
                      <a:cubicBezTo>
                        <a:pt x="28" y="52"/>
                        <a:pt x="28" y="52"/>
                        <a:pt x="28" y="52"/>
                      </a:cubicBezTo>
                      <a:cubicBezTo>
                        <a:pt x="19" y="52"/>
                        <a:pt x="12" y="44"/>
                        <a:pt x="12" y="36"/>
                      </a:cubicBezTo>
                      <a:cubicBezTo>
                        <a:pt x="12" y="0"/>
                        <a:pt x="12" y="0"/>
                        <a:pt x="12" y="0"/>
                      </a:cubicBezTo>
                      <a:cubicBezTo>
                        <a:pt x="0" y="0"/>
                        <a:pt x="0" y="0"/>
                        <a:pt x="0" y="0"/>
                      </a:cubicBezTo>
                      <a:cubicBezTo>
                        <a:pt x="0" y="36"/>
                        <a:pt x="0" y="36"/>
                        <a:pt x="0" y="36"/>
                      </a:cubicBezTo>
                      <a:cubicBezTo>
                        <a:pt x="0" y="51"/>
                        <a:pt x="13" y="64"/>
                        <a:pt x="28" y="64"/>
                      </a:cubicBezTo>
                      <a:cubicBezTo>
                        <a:pt x="36" y="64"/>
                        <a:pt x="36" y="64"/>
                        <a:pt x="36" y="64"/>
                      </a:cubicBezTo>
                      <a:cubicBezTo>
                        <a:pt x="36" y="77"/>
                        <a:pt x="36" y="77"/>
                        <a:pt x="36" y="77"/>
                      </a:cubicBezTo>
                      <a:cubicBezTo>
                        <a:pt x="36" y="79"/>
                        <a:pt x="39" y="80"/>
                        <a:pt x="41" y="79"/>
                      </a:cubicBezTo>
                      <a:cubicBezTo>
                        <a:pt x="64" y="58"/>
                        <a:pt x="64" y="58"/>
                        <a:pt x="64" y="58"/>
                      </a:cubicBezTo>
                      <a:cubicBezTo>
                        <a:pt x="41" y="36"/>
                        <a:pt x="41" y="36"/>
                        <a:pt x="41" y="36"/>
                      </a:cubicBezTo>
                      <a:cubicBezTo>
                        <a:pt x="39" y="35"/>
                        <a:pt x="36" y="36"/>
                        <a:pt x="3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pic>
            <p:nvPicPr>
              <p:cNvPr id="69" name="図 68">
                <a:extLst>
                  <a:ext uri="{FF2B5EF4-FFF2-40B4-BE49-F238E27FC236}">
                    <a16:creationId xmlns:a16="http://schemas.microsoft.com/office/drawing/2014/main" id="{C1EAA6F3-05F5-4FA6-B343-B27C2B0BC839}"/>
                  </a:ext>
                </a:extLst>
              </p:cNvPr>
              <p:cNvPicPr>
                <a:picLocks noChangeAspect="1"/>
              </p:cNvPicPr>
              <p:nvPr/>
            </p:nvPicPr>
            <p:blipFill>
              <a:blip r:embed="rId4"/>
              <a:stretch>
                <a:fillRect/>
              </a:stretch>
            </p:blipFill>
            <p:spPr>
              <a:xfrm>
                <a:off x="2397911" y="2841817"/>
                <a:ext cx="185754" cy="184668"/>
              </a:xfrm>
              <a:prstGeom prst="rect">
                <a:avLst/>
              </a:prstGeom>
            </p:spPr>
          </p:pic>
          <p:pic>
            <p:nvPicPr>
              <p:cNvPr id="70" name="図 69">
                <a:extLst>
                  <a:ext uri="{FF2B5EF4-FFF2-40B4-BE49-F238E27FC236}">
                    <a16:creationId xmlns:a16="http://schemas.microsoft.com/office/drawing/2014/main" id="{C909F8F5-698C-427C-9715-3670D9197297}"/>
                  </a:ext>
                </a:extLst>
              </p:cNvPr>
              <p:cNvPicPr>
                <a:picLocks noChangeAspect="1"/>
              </p:cNvPicPr>
              <p:nvPr/>
            </p:nvPicPr>
            <p:blipFill>
              <a:blip r:embed="rId4"/>
              <a:stretch>
                <a:fillRect/>
              </a:stretch>
            </p:blipFill>
            <p:spPr>
              <a:xfrm>
                <a:off x="2641899" y="3054861"/>
                <a:ext cx="185754" cy="184668"/>
              </a:xfrm>
              <a:prstGeom prst="rect">
                <a:avLst/>
              </a:prstGeom>
            </p:spPr>
          </p:pic>
        </p:grpSp>
      </p:grpSp>
      <p:grpSp>
        <p:nvGrpSpPr>
          <p:cNvPr id="13" name="グループ化 12">
            <a:extLst>
              <a:ext uri="{FF2B5EF4-FFF2-40B4-BE49-F238E27FC236}">
                <a16:creationId xmlns:a16="http://schemas.microsoft.com/office/drawing/2014/main" id="{B12D70A2-A488-4238-BDC4-C08F86256512}"/>
              </a:ext>
            </a:extLst>
          </p:cNvPr>
          <p:cNvGrpSpPr/>
          <p:nvPr/>
        </p:nvGrpSpPr>
        <p:grpSpPr>
          <a:xfrm>
            <a:off x="4812252" y="3724696"/>
            <a:ext cx="1870509" cy="2629547"/>
            <a:chOff x="4686407" y="3724696"/>
            <a:chExt cx="520530" cy="2629547"/>
          </a:xfrm>
        </p:grpSpPr>
        <p:cxnSp>
          <p:nvCxnSpPr>
            <p:cNvPr id="75" name="直線コネクタ 129">
              <a:extLst>
                <a:ext uri="{FF2B5EF4-FFF2-40B4-BE49-F238E27FC236}">
                  <a16:creationId xmlns:a16="http://schemas.microsoft.com/office/drawing/2014/main" id="{9DC92285-EAB9-4B35-A7B9-FDF6CF0908DD}"/>
                </a:ext>
              </a:extLst>
            </p:cNvPr>
            <p:cNvCxnSpPr>
              <a:cxnSpLocks noChangeShapeType="1"/>
            </p:cNvCxnSpPr>
            <p:nvPr/>
          </p:nvCxnSpPr>
          <p:spPr bwMode="auto">
            <a:xfrm>
              <a:off x="4686407" y="3724696"/>
              <a:ext cx="520530" cy="0"/>
            </a:xfrm>
            <a:prstGeom prst="line">
              <a:avLst/>
            </a:prstGeom>
            <a:noFill/>
            <a:ln w="12700" algn="ctr">
              <a:solidFill>
                <a:srgbClr val="9F191C"/>
              </a:solidFill>
              <a:round/>
              <a:headEnd/>
              <a:tailEnd/>
            </a:ln>
            <a:extLst>
              <a:ext uri="{909E8E84-426E-40DD-AFC4-6F175D3DCCD1}">
                <a14:hiddenFill xmlns:a14="http://schemas.microsoft.com/office/drawing/2010/main">
                  <a:noFill/>
                </a14:hiddenFill>
              </a:ext>
            </a:extLst>
          </p:spPr>
        </p:cxnSp>
        <p:cxnSp>
          <p:nvCxnSpPr>
            <p:cNvPr id="76" name="直線コネクタ 129">
              <a:extLst>
                <a:ext uri="{FF2B5EF4-FFF2-40B4-BE49-F238E27FC236}">
                  <a16:creationId xmlns:a16="http://schemas.microsoft.com/office/drawing/2014/main" id="{A9DACCC8-8755-457C-BA94-D97A005AA675}"/>
                </a:ext>
              </a:extLst>
            </p:cNvPr>
            <p:cNvCxnSpPr>
              <a:cxnSpLocks noChangeShapeType="1"/>
            </p:cNvCxnSpPr>
            <p:nvPr/>
          </p:nvCxnSpPr>
          <p:spPr bwMode="auto">
            <a:xfrm>
              <a:off x="4689337" y="6354243"/>
              <a:ext cx="492812" cy="0"/>
            </a:xfrm>
            <a:prstGeom prst="line">
              <a:avLst/>
            </a:prstGeom>
            <a:noFill/>
            <a:ln w="12700" algn="ctr">
              <a:solidFill>
                <a:srgbClr val="9F191C"/>
              </a:solidFill>
              <a:round/>
              <a:headEnd/>
              <a:tailEnd/>
            </a:ln>
            <a:extLst>
              <a:ext uri="{909E8E84-426E-40DD-AFC4-6F175D3DCCD1}">
                <a14:hiddenFill xmlns:a14="http://schemas.microsoft.com/office/drawing/2010/main">
                  <a:noFill/>
                </a14:hiddenFill>
              </a:ext>
            </a:extLst>
          </p:spPr>
        </p:cxnSp>
        <p:cxnSp>
          <p:nvCxnSpPr>
            <p:cNvPr id="77" name="直線コネクタ 129">
              <a:extLst>
                <a:ext uri="{FF2B5EF4-FFF2-40B4-BE49-F238E27FC236}">
                  <a16:creationId xmlns:a16="http://schemas.microsoft.com/office/drawing/2014/main" id="{343441EF-4A7E-480A-A352-563CCCE39205}"/>
                </a:ext>
              </a:extLst>
            </p:cNvPr>
            <p:cNvCxnSpPr>
              <a:cxnSpLocks noChangeShapeType="1"/>
            </p:cNvCxnSpPr>
            <p:nvPr/>
          </p:nvCxnSpPr>
          <p:spPr bwMode="auto">
            <a:xfrm>
              <a:off x="4686407" y="5421963"/>
              <a:ext cx="495743" cy="0"/>
            </a:xfrm>
            <a:prstGeom prst="line">
              <a:avLst/>
            </a:prstGeom>
            <a:noFill/>
            <a:ln w="12700" algn="ctr">
              <a:solidFill>
                <a:srgbClr val="9F191C"/>
              </a:solidFill>
              <a:round/>
              <a:headEnd/>
              <a:tailEnd/>
            </a:ln>
            <a:extLst>
              <a:ext uri="{909E8E84-426E-40DD-AFC4-6F175D3DCCD1}">
                <a14:hiddenFill xmlns:a14="http://schemas.microsoft.com/office/drawing/2010/main">
                  <a:noFill/>
                </a14:hiddenFill>
              </a:ext>
            </a:extLst>
          </p:spPr>
        </p:cxnSp>
        <p:cxnSp>
          <p:nvCxnSpPr>
            <p:cNvPr id="78" name="直線コネクタ 129">
              <a:extLst>
                <a:ext uri="{FF2B5EF4-FFF2-40B4-BE49-F238E27FC236}">
                  <a16:creationId xmlns:a16="http://schemas.microsoft.com/office/drawing/2014/main" id="{F8AFE3F1-0D27-4886-84D4-72970C429906}"/>
                </a:ext>
              </a:extLst>
            </p:cNvPr>
            <p:cNvCxnSpPr>
              <a:cxnSpLocks noChangeShapeType="1"/>
            </p:cNvCxnSpPr>
            <p:nvPr/>
          </p:nvCxnSpPr>
          <p:spPr bwMode="auto">
            <a:xfrm>
              <a:off x="4686407" y="4594574"/>
              <a:ext cx="520530" cy="0"/>
            </a:xfrm>
            <a:prstGeom prst="line">
              <a:avLst/>
            </a:prstGeom>
            <a:noFill/>
            <a:ln w="12700" algn="ctr">
              <a:solidFill>
                <a:srgbClr val="9F191C"/>
              </a:solidFill>
              <a:round/>
              <a:headEnd/>
              <a:tailEnd/>
            </a:ln>
            <a:extLst>
              <a:ext uri="{909E8E84-426E-40DD-AFC4-6F175D3DCCD1}">
                <a14:hiddenFill xmlns:a14="http://schemas.microsoft.com/office/drawing/2010/main">
                  <a:noFill/>
                </a14:hiddenFill>
              </a:ext>
            </a:extLst>
          </p:spPr>
        </p:cxnSp>
      </p:grpSp>
      <p:grpSp>
        <p:nvGrpSpPr>
          <p:cNvPr id="79" name="グループ化 78">
            <a:extLst>
              <a:ext uri="{FF2B5EF4-FFF2-40B4-BE49-F238E27FC236}">
                <a16:creationId xmlns:a16="http://schemas.microsoft.com/office/drawing/2014/main" id="{009F889D-762F-47DD-ADB3-DCF80197FA06}"/>
              </a:ext>
            </a:extLst>
          </p:cNvPr>
          <p:cNvGrpSpPr/>
          <p:nvPr/>
        </p:nvGrpSpPr>
        <p:grpSpPr>
          <a:xfrm>
            <a:off x="5230700" y="3236327"/>
            <a:ext cx="2366963" cy="3366258"/>
            <a:chOff x="2791799" y="1714794"/>
            <a:chExt cx="1801245" cy="2451414"/>
          </a:xfrm>
        </p:grpSpPr>
        <p:sp>
          <p:nvSpPr>
            <p:cNvPr id="80" name="角丸四角形 30">
              <a:extLst>
                <a:ext uri="{FF2B5EF4-FFF2-40B4-BE49-F238E27FC236}">
                  <a16:creationId xmlns:a16="http://schemas.microsoft.com/office/drawing/2014/main" id="{BC70F7D2-A6FB-45DF-8567-461A4109AEFE}"/>
                </a:ext>
              </a:extLst>
            </p:cNvPr>
            <p:cNvSpPr/>
            <p:nvPr/>
          </p:nvSpPr>
          <p:spPr bwMode="gray">
            <a:xfrm>
              <a:off x="2791799" y="1714794"/>
              <a:ext cx="1508275" cy="2451414"/>
            </a:xfrm>
            <a:prstGeom prst="roundRect">
              <a:avLst>
                <a:gd name="adj" fmla="val 3426"/>
              </a:avLst>
            </a:prstGeom>
            <a:solidFill>
              <a:sysClr val="window" lastClr="FFFFFF"/>
            </a:solidFill>
            <a:ln w="6350" cap="flat" cmpd="sng" algn="ctr">
              <a:solidFill>
                <a:srgbClr val="9F191C"/>
              </a:solidFill>
              <a:prstDash val="solid"/>
              <a:round/>
              <a:headEnd type="none" w="med" len="med"/>
              <a:tailEnd type="none" w="med" len="med"/>
            </a:ln>
            <a:effectLst>
              <a:outerShdw blurRad="215900" dist="63500" dir="5400000" algn="t" rotWithShape="0">
                <a:sysClr val="windowText" lastClr="000000">
                  <a:alpha val="40000"/>
                </a:sys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A50B1A"/>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テキスト ボックス 80">
              <a:extLst>
                <a:ext uri="{FF2B5EF4-FFF2-40B4-BE49-F238E27FC236}">
                  <a16:creationId xmlns:a16="http://schemas.microsoft.com/office/drawing/2014/main" id="{EC95B327-BE7C-4524-A61C-348EED55B51D}"/>
                </a:ext>
              </a:extLst>
            </p:cNvPr>
            <p:cNvSpPr txBox="1"/>
            <p:nvPr/>
          </p:nvSpPr>
          <p:spPr>
            <a:xfrm>
              <a:off x="3203848" y="2624594"/>
              <a:ext cx="1389196" cy="425851"/>
            </a:xfrm>
            <a:prstGeom prst="rect">
              <a:avLst/>
            </a:prstGeom>
            <a:noFill/>
          </p:spPr>
          <p:txBody>
            <a:bodyPr wrap="square" rtlCol="0">
              <a:sp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SNS</a:t>
              </a:r>
              <a:endPar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82" name="グループ化 81">
              <a:extLst>
                <a:ext uri="{FF2B5EF4-FFF2-40B4-BE49-F238E27FC236}">
                  <a16:creationId xmlns:a16="http://schemas.microsoft.com/office/drawing/2014/main" id="{24D1354B-DC0F-46A9-AAFB-2E6E3F7C53A1}"/>
                </a:ext>
              </a:extLst>
            </p:cNvPr>
            <p:cNvGrpSpPr/>
            <p:nvPr/>
          </p:nvGrpSpPr>
          <p:grpSpPr>
            <a:xfrm>
              <a:off x="2987824" y="2570857"/>
              <a:ext cx="553444" cy="504949"/>
              <a:chOff x="3070603" y="5790232"/>
              <a:chExt cx="553444" cy="504949"/>
            </a:xfrm>
          </p:grpSpPr>
          <p:sp>
            <p:nvSpPr>
              <p:cNvPr id="83" name="Freeform 5">
                <a:extLst>
                  <a:ext uri="{FF2B5EF4-FFF2-40B4-BE49-F238E27FC236}">
                    <a16:creationId xmlns:a16="http://schemas.microsoft.com/office/drawing/2014/main" id="{C23117D8-4FCA-4E2F-9FFC-5EC4E784CEAE}"/>
                  </a:ext>
                </a:extLst>
              </p:cNvPr>
              <p:cNvSpPr>
                <a:spLocks/>
              </p:cNvSpPr>
              <p:nvPr/>
            </p:nvSpPr>
            <p:spPr bwMode="auto">
              <a:xfrm>
                <a:off x="3239650" y="5898392"/>
                <a:ext cx="196719" cy="98908"/>
              </a:xfrm>
              <a:custGeom>
                <a:avLst/>
                <a:gdLst>
                  <a:gd name="T0" fmla="*/ 219 w 303"/>
                  <a:gd name="T1" fmla="*/ 24 h 152"/>
                  <a:gd name="T2" fmla="*/ 175 w 303"/>
                  <a:gd name="T3" fmla="*/ 1 h 152"/>
                  <a:gd name="T4" fmla="*/ 151 w 303"/>
                  <a:gd name="T5" fmla="*/ 5 h 152"/>
                  <a:gd name="T6" fmla="*/ 128 w 303"/>
                  <a:gd name="T7" fmla="*/ 1 h 152"/>
                  <a:gd name="T8" fmla="*/ 84 w 303"/>
                  <a:gd name="T9" fmla="*/ 24 h 152"/>
                  <a:gd name="T10" fmla="*/ 0 w 303"/>
                  <a:gd name="T11" fmla="*/ 116 h 152"/>
                  <a:gd name="T12" fmla="*/ 151 w 303"/>
                  <a:gd name="T13" fmla="*/ 152 h 152"/>
                  <a:gd name="T14" fmla="*/ 303 w 303"/>
                  <a:gd name="T15" fmla="*/ 116 h 152"/>
                  <a:gd name="T16" fmla="*/ 219 w 303"/>
                  <a:gd name="T17"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52">
                    <a:moveTo>
                      <a:pt x="219" y="24"/>
                    </a:moveTo>
                    <a:cubicBezTo>
                      <a:pt x="200" y="22"/>
                      <a:pt x="211" y="5"/>
                      <a:pt x="175" y="1"/>
                    </a:cubicBezTo>
                    <a:cubicBezTo>
                      <a:pt x="172" y="0"/>
                      <a:pt x="162" y="5"/>
                      <a:pt x="151" y="5"/>
                    </a:cubicBezTo>
                    <a:cubicBezTo>
                      <a:pt x="141" y="5"/>
                      <a:pt x="131" y="0"/>
                      <a:pt x="128" y="1"/>
                    </a:cubicBezTo>
                    <a:cubicBezTo>
                      <a:pt x="91" y="5"/>
                      <a:pt x="102" y="22"/>
                      <a:pt x="84" y="24"/>
                    </a:cubicBezTo>
                    <a:cubicBezTo>
                      <a:pt x="0" y="33"/>
                      <a:pt x="0" y="100"/>
                      <a:pt x="0" y="116"/>
                    </a:cubicBezTo>
                    <a:cubicBezTo>
                      <a:pt x="0" y="136"/>
                      <a:pt x="66" y="152"/>
                      <a:pt x="151" y="152"/>
                    </a:cubicBezTo>
                    <a:cubicBezTo>
                      <a:pt x="237" y="152"/>
                      <a:pt x="303" y="136"/>
                      <a:pt x="303" y="116"/>
                    </a:cubicBezTo>
                    <a:cubicBezTo>
                      <a:pt x="303" y="100"/>
                      <a:pt x="303" y="33"/>
                      <a:pt x="219" y="24"/>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4" name="Freeform 6">
                <a:extLst>
                  <a:ext uri="{FF2B5EF4-FFF2-40B4-BE49-F238E27FC236}">
                    <a16:creationId xmlns:a16="http://schemas.microsoft.com/office/drawing/2014/main" id="{FF4AF4FB-97AC-43BE-B4AF-23EBE7C4496A}"/>
                  </a:ext>
                </a:extLst>
              </p:cNvPr>
              <p:cNvSpPr>
                <a:spLocks/>
              </p:cNvSpPr>
              <p:nvPr/>
            </p:nvSpPr>
            <p:spPr bwMode="auto">
              <a:xfrm>
                <a:off x="3289515" y="5790232"/>
                <a:ext cx="96990" cy="105209"/>
              </a:xfrm>
              <a:custGeom>
                <a:avLst/>
                <a:gdLst>
                  <a:gd name="T0" fmla="*/ 141 w 149"/>
                  <a:gd name="T1" fmla="*/ 72 h 162"/>
                  <a:gd name="T2" fmla="*/ 136 w 149"/>
                  <a:gd name="T3" fmla="*/ 73 h 162"/>
                  <a:gd name="T4" fmla="*/ 136 w 149"/>
                  <a:gd name="T5" fmla="*/ 72 h 162"/>
                  <a:gd name="T6" fmla="*/ 74 w 149"/>
                  <a:gd name="T7" fmla="*/ 0 h 162"/>
                  <a:gd name="T8" fmla="*/ 13 w 149"/>
                  <a:gd name="T9" fmla="*/ 72 h 162"/>
                  <a:gd name="T10" fmla="*/ 13 w 149"/>
                  <a:gd name="T11" fmla="*/ 73 h 162"/>
                  <a:gd name="T12" fmla="*/ 8 w 149"/>
                  <a:gd name="T13" fmla="*/ 72 h 162"/>
                  <a:gd name="T14" fmla="*/ 3 w 149"/>
                  <a:gd name="T15" fmla="*/ 93 h 162"/>
                  <a:gd name="T16" fmla="*/ 18 w 149"/>
                  <a:gd name="T17" fmla="*/ 109 h 162"/>
                  <a:gd name="T18" fmla="*/ 19 w 149"/>
                  <a:gd name="T19" fmla="*/ 109 h 162"/>
                  <a:gd name="T20" fmla="*/ 74 w 149"/>
                  <a:gd name="T21" fmla="*/ 162 h 162"/>
                  <a:gd name="T22" fmla="*/ 130 w 149"/>
                  <a:gd name="T23" fmla="*/ 109 h 162"/>
                  <a:gd name="T24" fmla="*/ 131 w 149"/>
                  <a:gd name="T25" fmla="*/ 109 h 162"/>
                  <a:gd name="T26" fmla="*/ 145 w 149"/>
                  <a:gd name="T27" fmla="*/ 93 h 162"/>
                  <a:gd name="T28" fmla="*/ 141 w 149"/>
                  <a:gd name="T29" fmla="*/ 7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162">
                    <a:moveTo>
                      <a:pt x="141" y="72"/>
                    </a:moveTo>
                    <a:cubicBezTo>
                      <a:pt x="139" y="71"/>
                      <a:pt x="138" y="72"/>
                      <a:pt x="136" y="73"/>
                    </a:cubicBezTo>
                    <a:cubicBezTo>
                      <a:pt x="136" y="72"/>
                      <a:pt x="136" y="72"/>
                      <a:pt x="136" y="72"/>
                    </a:cubicBezTo>
                    <a:cubicBezTo>
                      <a:pt x="136" y="28"/>
                      <a:pt x="108" y="0"/>
                      <a:pt x="74" y="0"/>
                    </a:cubicBezTo>
                    <a:cubicBezTo>
                      <a:pt x="40" y="0"/>
                      <a:pt x="13" y="28"/>
                      <a:pt x="13" y="72"/>
                    </a:cubicBezTo>
                    <a:cubicBezTo>
                      <a:pt x="13" y="72"/>
                      <a:pt x="13" y="72"/>
                      <a:pt x="13" y="73"/>
                    </a:cubicBezTo>
                    <a:cubicBezTo>
                      <a:pt x="11" y="72"/>
                      <a:pt x="9" y="71"/>
                      <a:pt x="8" y="72"/>
                    </a:cubicBezTo>
                    <a:cubicBezTo>
                      <a:pt x="3" y="73"/>
                      <a:pt x="0" y="80"/>
                      <a:pt x="3" y="93"/>
                    </a:cubicBezTo>
                    <a:cubicBezTo>
                      <a:pt x="7" y="106"/>
                      <a:pt x="13" y="111"/>
                      <a:pt x="18" y="109"/>
                    </a:cubicBezTo>
                    <a:cubicBezTo>
                      <a:pt x="18" y="109"/>
                      <a:pt x="18" y="109"/>
                      <a:pt x="19" y="109"/>
                    </a:cubicBezTo>
                    <a:cubicBezTo>
                      <a:pt x="29" y="138"/>
                      <a:pt x="50" y="162"/>
                      <a:pt x="74" y="162"/>
                    </a:cubicBezTo>
                    <a:cubicBezTo>
                      <a:pt x="99" y="162"/>
                      <a:pt x="120" y="138"/>
                      <a:pt x="130" y="109"/>
                    </a:cubicBezTo>
                    <a:cubicBezTo>
                      <a:pt x="130" y="109"/>
                      <a:pt x="131" y="109"/>
                      <a:pt x="131" y="109"/>
                    </a:cubicBezTo>
                    <a:cubicBezTo>
                      <a:pt x="136" y="111"/>
                      <a:pt x="142" y="106"/>
                      <a:pt x="145" y="93"/>
                    </a:cubicBezTo>
                    <a:cubicBezTo>
                      <a:pt x="149" y="80"/>
                      <a:pt x="146" y="73"/>
                      <a:pt x="141" y="72"/>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5" name="Freeform 7">
                <a:extLst>
                  <a:ext uri="{FF2B5EF4-FFF2-40B4-BE49-F238E27FC236}">
                    <a16:creationId xmlns:a16="http://schemas.microsoft.com/office/drawing/2014/main" id="{58BD787C-3C41-4CFD-BD3D-1AF910D3CD3A}"/>
                  </a:ext>
                </a:extLst>
              </p:cNvPr>
              <p:cNvSpPr>
                <a:spLocks/>
              </p:cNvSpPr>
              <p:nvPr/>
            </p:nvSpPr>
            <p:spPr bwMode="auto">
              <a:xfrm>
                <a:off x="3070603" y="6189150"/>
                <a:ext cx="196993" cy="98086"/>
              </a:xfrm>
              <a:custGeom>
                <a:avLst/>
                <a:gdLst>
                  <a:gd name="T0" fmla="*/ 219 w 303"/>
                  <a:gd name="T1" fmla="*/ 23 h 151"/>
                  <a:gd name="T2" fmla="*/ 175 w 303"/>
                  <a:gd name="T3" fmla="*/ 0 h 151"/>
                  <a:gd name="T4" fmla="*/ 152 w 303"/>
                  <a:gd name="T5" fmla="*/ 4 h 151"/>
                  <a:gd name="T6" fmla="*/ 128 w 303"/>
                  <a:gd name="T7" fmla="*/ 0 h 151"/>
                  <a:gd name="T8" fmla="*/ 84 w 303"/>
                  <a:gd name="T9" fmla="*/ 23 h 151"/>
                  <a:gd name="T10" fmla="*/ 0 w 303"/>
                  <a:gd name="T11" fmla="*/ 116 h 151"/>
                  <a:gd name="T12" fmla="*/ 152 w 303"/>
                  <a:gd name="T13" fmla="*/ 151 h 151"/>
                  <a:gd name="T14" fmla="*/ 303 w 303"/>
                  <a:gd name="T15" fmla="*/ 116 h 151"/>
                  <a:gd name="T16" fmla="*/ 219 w 303"/>
                  <a:gd name="T17" fmla="*/ 2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51">
                    <a:moveTo>
                      <a:pt x="219" y="23"/>
                    </a:moveTo>
                    <a:cubicBezTo>
                      <a:pt x="201" y="21"/>
                      <a:pt x="212" y="5"/>
                      <a:pt x="175" y="0"/>
                    </a:cubicBezTo>
                    <a:cubicBezTo>
                      <a:pt x="172" y="0"/>
                      <a:pt x="162" y="4"/>
                      <a:pt x="152" y="4"/>
                    </a:cubicBezTo>
                    <a:cubicBezTo>
                      <a:pt x="141" y="4"/>
                      <a:pt x="131" y="0"/>
                      <a:pt x="128" y="0"/>
                    </a:cubicBezTo>
                    <a:cubicBezTo>
                      <a:pt x="92" y="5"/>
                      <a:pt x="103" y="21"/>
                      <a:pt x="84" y="23"/>
                    </a:cubicBezTo>
                    <a:cubicBezTo>
                      <a:pt x="0" y="33"/>
                      <a:pt x="0" y="100"/>
                      <a:pt x="0" y="116"/>
                    </a:cubicBezTo>
                    <a:cubicBezTo>
                      <a:pt x="0" y="135"/>
                      <a:pt x="66" y="151"/>
                      <a:pt x="152" y="151"/>
                    </a:cubicBezTo>
                    <a:cubicBezTo>
                      <a:pt x="237" y="151"/>
                      <a:pt x="303" y="135"/>
                      <a:pt x="303" y="116"/>
                    </a:cubicBezTo>
                    <a:cubicBezTo>
                      <a:pt x="303" y="100"/>
                      <a:pt x="303" y="33"/>
                      <a:pt x="219" y="23"/>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6" name="Freeform 8">
                <a:extLst>
                  <a:ext uri="{FF2B5EF4-FFF2-40B4-BE49-F238E27FC236}">
                    <a16:creationId xmlns:a16="http://schemas.microsoft.com/office/drawing/2014/main" id="{1DFC6F82-0562-4ED1-B159-AD0C05BF6E7A}"/>
                  </a:ext>
                </a:extLst>
              </p:cNvPr>
              <p:cNvSpPr>
                <a:spLocks/>
              </p:cNvSpPr>
              <p:nvPr/>
            </p:nvSpPr>
            <p:spPr bwMode="auto">
              <a:xfrm>
                <a:off x="3120742" y="6081201"/>
                <a:ext cx="96716" cy="104661"/>
              </a:xfrm>
              <a:custGeom>
                <a:avLst/>
                <a:gdLst>
                  <a:gd name="T0" fmla="*/ 141 w 149"/>
                  <a:gd name="T1" fmla="*/ 71 h 161"/>
                  <a:gd name="T2" fmla="*/ 136 w 149"/>
                  <a:gd name="T3" fmla="*/ 72 h 161"/>
                  <a:gd name="T4" fmla="*/ 136 w 149"/>
                  <a:gd name="T5" fmla="*/ 71 h 161"/>
                  <a:gd name="T6" fmla="*/ 75 w 149"/>
                  <a:gd name="T7" fmla="*/ 0 h 161"/>
                  <a:gd name="T8" fmla="*/ 13 w 149"/>
                  <a:gd name="T9" fmla="*/ 71 h 161"/>
                  <a:gd name="T10" fmla="*/ 13 w 149"/>
                  <a:gd name="T11" fmla="*/ 72 h 161"/>
                  <a:gd name="T12" fmla="*/ 8 w 149"/>
                  <a:gd name="T13" fmla="*/ 71 h 161"/>
                  <a:gd name="T14" fmla="*/ 4 w 149"/>
                  <a:gd name="T15" fmla="*/ 93 h 161"/>
                  <a:gd name="T16" fmla="*/ 18 w 149"/>
                  <a:gd name="T17" fmla="*/ 109 h 161"/>
                  <a:gd name="T18" fmla="*/ 19 w 149"/>
                  <a:gd name="T19" fmla="*/ 108 h 161"/>
                  <a:gd name="T20" fmla="*/ 75 w 149"/>
                  <a:gd name="T21" fmla="*/ 161 h 161"/>
                  <a:gd name="T22" fmla="*/ 130 w 149"/>
                  <a:gd name="T23" fmla="*/ 108 h 161"/>
                  <a:gd name="T24" fmla="*/ 131 w 149"/>
                  <a:gd name="T25" fmla="*/ 109 h 161"/>
                  <a:gd name="T26" fmla="*/ 146 w 149"/>
                  <a:gd name="T27" fmla="*/ 93 h 161"/>
                  <a:gd name="T28" fmla="*/ 141 w 149"/>
                  <a:gd name="T29"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161">
                    <a:moveTo>
                      <a:pt x="141" y="71"/>
                    </a:moveTo>
                    <a:cubicBezTo>
                      <a:pt x="140" y="71"/>
                      <a:pt x="138" y="71"/>
                      <a:pt x="136" y="72"/>
                    </a:cubicBezTo>
                    <a:cubicBezTo>
                      <a:pt x="136" y="72"/>
                      <a:pt x="136" y="72"/>
                      <a:pt x="136" y="71"/>
                    </a:cubicBezTo>
                    <a:cubicBezTo>
                      <a:pt x="136" y="27"/>
                      <a:pt x="109" y="0"/>
                      <a:pt x="75" y="0"/>
                    </a:cubicBezTo>
                    <a:cubicBezTo>
                      <a:pt x="41" y="0"/>
                      <a:pt x="13" y="27"/>
                      <a:pt x="13" y="71"/>
                    </a:cubicBezTo>
                    <a:cubicBezTo>
                      <a:pt x="13" y="72"/>
                      <a:pt x="13" y="72"/>
                      <a:pt x="13" y="72"/>
                    </a:cubicBezTo>
                    <a:cubicBezTo>
                      <a:pt x="11" y="71"/>
                      <a:pt x="10" y="71"/>
                      <a:pt x="8" y="71"/>
                    </a:cubicBezTo>
                    <a:cubicBezTo>
                      <a:pt x="3" y="73"/>
                      <a:pt x="0" y="80"/>
                      <a:pt x="4" y="93"/>
                    </a:cubicBezTo>
                    <a:cubicBezTo>
                      <a:pt x="7" y="105"/>
                      <a:pt x="13" y="110"/>
                      <a:pt x="18" y="109"/>
                    </a:cubicBezTo>
                    <a:cubicBezTo>
                      <a:pt x="18" y="109"/>
                      <a:pt x="19" y="108"/>
                      <a:pt x="19" y="108"/>
                    </a:cubicBezTo>
                    <a:cubicBezTo>
                      <a:pt x="29" y="138"/>
                      <a:pt x="50" y="161"/>
                      <a:pt x="75" y="161"/>
                    </a:cubicBezTo>
                    <a:cubicBezTo>
                      <a:pt x="99" y="161"/>
                      <a:pt x="120" y="138"/>
                      <a:pt x="130" y="108"/>
                    </a:cubicBezTo>
                    <a:cubicBezTo>
                      <a:pt x="130" y="108"/>
                      <a:pt x="131" y="109"/>
                      <a:pt x="131" y="109"/>
                    </a:cubicBezTo>
                    <a:cubicBezTo>
                      <a:pt x="136" y="110"/>
                      <a:pt x="142" y="105"/>
                      <a:pt x="146" y="93"/>
                    </a:cubicBezTo>
                    <a:cubicBezTo>
                      <a:pt x="149" y="80"/>
                      <a:pt x="146" y="73"/>
                      <a:pt x="141" y="71"/>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7" name="Freeform 9">
                <a:extLst>
                  <a:ext uri="{FF2B5EF4-FFF2-40B4-BE49-F238E27FC236}">
                    <a16:creationId xmlns:a16="http://schemas.microsoft.com/office/drawing/2014/main" id="{411DEB5C-5D5D-4B13-AEAA-ED68BAA15DF3}"/>
                  </a:ext>
                </a:extLst>
              </p:cNvPr>
              <p:cNvSpPr>
                <a:spLocks/>
              </p:cNvSpPr>
              <p:nvPr/>
            </p:nvSpPr>
            <p:spPr bwMode="auto">
              <a:xfrm>
                <a:off x="3426780" y="6189150"/>
                <a:ext cx="197267" cy="98086"/>
              </a:xfrm>
              <a:custGeom>
                <a:avLst/>
                <a:gdLst>
                  <a:gd name="T0" fmla="*/ 220 w 304"/>
                  <a:gd name="T1" fmla="*/ 23 h 151"/>
                  <a:gd name="T2" fmla="*/ 175 w 304"/>
                  <a:gd name="T3" fmla="*/ 0 h 151"/>
                  <a:gd name="T4" fmla="*/ 152 w 304"/>
                  <a:gd name="T5" fmla="*/ 4 h 151"/>
                  <a:gd name="T6" fmla="*/ 129 w 304"/>
                  <a:gd name="T7" fmla="*/ 0 h 151"/>
                  <a:gd name="T8" fmla="*/ 84 w 304"/>
                  <a:gd name="T9" fmla="*/ 23 h 151"/>
                  <a:gd name="T10" fmla="*/ 0 w 304"/>
                  <a:gd name="T11" fmla="*/ 116 h 151"/>
                  <a:gd name="T12" fmla="*/ 152 w 304"/>
                  <a:gd name="T13" fmla="*/ 151 h 151"/>
                  <a:gd name="T14" fmla="*/ 304 w 304"/>
                  <a:gd name="T15" fmla="*/ 116 h 151"/>
                  <a:gd name="T16" fmla="*/ 220 w 304"/>
                  <a:gd name="T17" fmla="*/ 2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151">
                    <a:moveTo>
                      <a:pt x="220" y="23"/>
                    </a:moveTo>
                    <a:cubicBezTo>
                      <a:pt x="201" y="21"/>
                      <a:pt x="212" y="5"/>
                      <a:pt x="175" y="0"/>
                    </a:cubicBezTo>
                    <a:cubicBezTo>
                      <a:pt x="173" y="0"/>
                      <a:pt x="162" y="4"/>
                      <a:pt x="152" y="4"/>
                    </a:cubicBezTo>
                    <a:cubicBezTo>
                      <a:pt x="142" y="4"/>
                      <a:pt x="131" y="0"/>
                      <a:pt x="129" y="0"/>
                    </a:cubicBezTo>
                    <a:cubicBezTo>
                      <a:pt x="92" y="5"/>
                      <a:pt x="103" y="21"/>
                      <a:pt x="84" y="23"/>
                    </a:cubicBezTo>
                    <a:cubicBezTo>
                      <a:pt x="1" y="33"/>
                      <a:pt x="0" y="100"/>
                      <a:pt x="0" y="116"/>
                    </a:cubicBezTo>
                    <a:cubicBezTo>
                      <a:pt x="0" y="135"/>
                      <a:pt x="67" y="151"/>
                      <a:pt x="152" y="151"/>
                    </a:cubicBezTo>
                    <a:cubicBezTo>
                      <a:pt x="237" y="151"/>
                      <a:pt x="304" y="135"/>
                      <a:pt x="304" y="116"/>
                    </a:cubicBezTo>
                    <a:cubicBezTo>
                      <a:pt x="304" y="100"/>
                      <a:pt x="303" y="33"/>
                      <a:pt x="220" y="23"/>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8" name="Freeform 10">
                <a:extLst>
                  <a:ext uri="{FF2B5EF4-FFF2-40B4-BE49-F238E27FC236}">
                    <a16:creationId xmlns:a16="http://schemas.microsoft.com/office/drawing/2014/main" id="{7177F2E3-5875-43E2-AFB5-FF5910B2CAF0}"/>
                  </a:ext>
                </a:extLst>
              </p:cNvPr>
              <p:cNvSpPr>
                <a:spLocks/>
              </p:cNvSpPr>
              <p:nvPr/>
            </p:nvSpPr>
            <p:spPr bwMode="auto">
              <a:xfrm>
                <a:off x="3477467" y="6081201"/>
                <a:ext cx="96716" cy="104661"/>
              </a:xfrm>
              <a:custGeom>
                <a:avLst/>
                <a:gdLst>
                  <a:gd name="T0" fmla="*/ 141 w 149"/>
                  <a:gd name="T1" fmla="*/ 71 h 161"/>
                  <a:gd name="T2" fmla="*/ 136 w 149"/>
                  <a:gd name="T3" fmla="*/ 72 h 161"/>
                  <a:gd name="T4" fmla="*/ 136 w 149"/>
                  <a:gd name="T5" fmla="*/ 71 h 161"/>
                  <a:gd name="T6" fmla="*/ 74 w 149"/>
                  <a:gd name="T7" fmla="*/ 0 h 161"/>
                  <a:gd name="T8" fmla="*/ 12 w 149"/>
                  <a:gd name="T9" fmla="*/ 71 h 161"/>
                  <a:gd name="T10" fmla="*/ 12 w 149"/>
                  <a:gd name="T11" fmla="*/ 72 h 161"/>
                  <a:gd name="T12" fmla="*/ 7 w 149"/>
                  <a:gd name="T13" fmla="*/ 71 h 161"/>
                  <a:gd name="T14" fmla="*/ 3 w 149"/>
                  <a:gd name="T15" fmla="*/ 93 h 161"/>
                  <a:gd name="T16" fmla="*/ 17 w 149"/>
                  <a:gd name="T17" fmla="*/ 109 h 161"/>
                  <a:gd name="T18" fmla="*/ 19 w 149"/>
                  <a:gd name="T19" fmla="*/ 108 h 161"/>
                  <a:gd name="T20" fmla="*/ 74 w 149"/>
                  <a:gd name="T21" fmla="*/ 161 h 161"/>
                  <a:gd name="T22" fmla="*/ 129 w 149"/>
                  <a:gd name="T23" fmla="*/ 108 h 161"/>
                  <a:gd name="T24" fmla="*/ 131 w 149"/>
                  <a:gd name="T25" fmla="*/ 109 h 161"/>
                  <a:gd name="T26" fmla="*/ 145 w 149"/>
                  <a:gd name="T27" fmla="*/ 93 h 161"/>
                  <a:gd name="T28" fmla="*/ 141 w 149"/>
                  <a:gd name="T29"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161">
                    <a:moveTo>
                      <a:pt x="141" y="71"/>
                    </a:moveTo>
                    <a:cubicBezTo>
                      <a:pt x="139" y="71"/>
                      <a:pt x="137" y="71"/>
                      <a:pt x="136" y="72"/>
                    </a:cubicBezTo>
                    <a:cubicBezTo>
                      <a:pt x="136" y="72"/>
                      <a:pt x="136" y="72"/>
                      <a:pt x="136" y="71"/>
                    </a:cubicBezTo>
                    <a:cubicBezTo>
                      <a:pt x="136" y="27"/>
                      <a:pt x="108" y="0"/>
                      <a:pt x="74" y="0"/>
                    </a:cubicBezTo>
                    <a:cubicBezTo>
                      <a:pt x="40" y="0"/>
                      <a:pt x="12" y="27"/>
                      <a:pt x="12" y="71"/>
                    </a:cubicBezTo>
                    <a:cubicBezTo>
                      <a:pt x="12" y="72"/>
                      <a:pt x="12" y="72"/>
                      <a:pt x="12" y="72"/>
                    </a:cubicBezTo>
                    <a:cubicBezTo>
                      <a:pt x="11" y="71"/>
                      <a:pt x="9" y="71"/>
                      <a:pt x="7" y="71"/>
                    </a:cubicBezTo>
                    <a:cubicBezTo>
                      <a:pt x="2" y="73"/>
                      <a:pt x="0" y="80"/>
                      <a:pt x="3" y="93"/>
                    </a:cubicBezTo>
                    <a:cubicBezTo>
                      <a:pt x="6" y="105"/>
                      <a:pt x="12" y="110"/>
                      <a:pt x="17" y="109"/>
                    </a:cubicBezTo>
                    <a:cubicBezTo>
                      <a:pt x="18" y="109"/>
                      <a:pt x="18" y="108"/>
                      <a:pt x="19" y="108"/>
                    </a:cubicBezTo>
                    <a:cubicBezTo>
                      <a:pt x="29" y="138"/>
                      <a:pt x="50" y="161"/>
                      <a:pt x="74" y="161"/>
                    </a:cubicBezTo>
                    <a:cubicBezTo>
                      <a:pt x="98" y="161"/>
                      <a:pt x="120" y="138"/>
                      <a:pt x="129" y="108"/>
                    </a:cubicBezTo>
                    <a:cubicBezTo>
                      <a:pt x="130" y="108"/>
                      <a:pt x="130" y="109"/>
                      <a:pt x="131" y="109"/>
                    </a:cubicBezTo>
                    <a:cubicBezTo>
                      <a:pt x="136" y="110"/>
                      <a:pt x="142" y="105"/>
                      <a:pt x="145" y="93"/>
                    </a:cubicBezTo>
                    <a:cubicBezTo>
                      <a:pt x="149" y="80"/>
                      <a:pt x="146" y="73"/>
                      <a:pt x="141" y="71"/>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89" name="Oval 11">
                <a:extLst>
                  <a:ext uri="{FF2B5EF4-FFF2-40B4-BE49-F238E27FC236}">
                    <a16:creationId xmlns:a16="http://schemas.microsoft.com/office/drawing/2014/main" id="{8E8DC435-986D-45C3-AB88-0AD93F8CDB3F}"/>
                  </a:ext>
                </a:extLst>
              </p:cNvPr>
              <p:cNvSpPr>
                <a:spLocks noChangeArrowheads="1"/>
              </p:cNvSpPr>
              <p:nvPr/>
            </p:nvSpPr>
            <p:spPr bwMode="auto">
              <a:xfrm>
                <a:off x="3324584" y="6267783"/>
                <a:ext cx="26850" cy="27398"/>
              </a:xfrm>
              <a:prstGeom prst="ellipse">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0" name="Freeform 12">
                <a:extLst>
                  <a:ext uri="{FF2B5EF4-FFF2-40B4-BE49-F238E27FC236}">
                    <a16:creationId xmlns:a16="http://schemas.microsoft.com/office/drawing/2014/main" id="{FACAB1AF-0A73-4402-A5E3-8311F3734E19}"/>
                  </a:ext>
                </a:extLst>
              </p:cNvPr>
              <p:cNvSpPr>
                <a:spLocks/>
              </p:cNvSpPr>
              <p:nvPr/>
            </p:nvSpPr>
            <p:spPr bwMode="auto">
              <a:xfrm>
                <a:off x="3369518" y="6260111"/>
                <a:ext cx="29864" cy="29864"/>
              </a:xfrm>
              <a:custGeom>
                <a:avLst/>
                <a:gdLst>
                  <a:gd name="T0" fmla="*/ 43 w 46"/>
                  <a:gd name="T1" fmla="*/ 18 h 46"/>
                  <a:gd name="T2" fmla="*/ 29 w 46"/>
                  <a:gd name="T3" fmla="*/ 43 h 46"/>
                  <a:gd name="T4" fmla="*/ 3 w 46"/>
                  <a:gd name="T5" fmla="*/ 29 h 46"/>
                  <a:gd name="T6" fmla="*/ 18 w 46"/>
                  <a:gd name="T7" fmla="*/ 3 h 46"/>
                  <a:gd name="T8" fmla="*/ 43 w 46"/>
                  <a:gd name="T9" fmla="*/ 18 h 46"/>
                </a:gdLst>
                <a:ahLst/>
                <a:cxnLst>
                  <a:cxn ang="0">
                    <a:pos x="T0" y="T1"/>
                  </a:cxn>
                  <a:cxn ang="0">
                    <a:pos x="T2" y="T3"/>
                  </a:cxn>
                  <a:cxn ang="0">
                    <a:pos x="T4" y="T5"/>
                  </a:cxn>
                  <a:cxn ang="0">
                    <a:pos x="T6" y="T7"/>
                  </a:cxn>
                  <a:cxn ang="0">
                    <a:pos x="T8" y="T9"/>
                  </a:cxn>
                </a:cxnLst>
                <a:rect l="0" t="0" r="r" b="b"/>
                <a:pathLst>
                  <a:path w="46" h="46">
                    <a:moveTo>
                      <a:pt x="43" y="18"/>
                    </a:moveTo>
                    <a:cubicBezTo>
                      <a:pt x="46" y="29"/>
                      <a:pt x="40" y="40"/>
                      <a:pt x="29" y="43"/>
                    </a:cubicBezTo>
                    <a:cubicBezTo>
                      <a:pt x="17" y="46"/>
                      <a:pt x="6" y="40"/>
                      <a:pt x="3" y="29"/>
                    </a:cubicBezTo>
                    <a:cubicBezTo>
                      <a:pt x="0" y="18"/>
                      <a:pt x="7" y="6"/>
                      <a:pt x="18" y="3"/>
                    </a:cubicBezTo>
                    <a:cubicBezTo>
                      <a:pt x="29" y="0"/>
                      <a:pt x="40" y="7"/>
                      <a:pt x="43" y="18"/>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1" name="Freeform 13">
                <a:extLst>
                  <a:ext uri="{FF2B5EF4-FFF2-40B4-BE49-F238E27FC236}">
                    <a16:creationId xmlns:a16="http://schemas.microsoft.com/office/drawing/2014/main" id="{DC995F61-9A63-4C76-B7A8-FD17364C6AAB}"/>
                  </a:ext>
                </a:extLst>
              </p:cNvPr>
              <p:cNvSpPr>
                <a:spLocks/>
              </p:cNvSpPr>
              <p:nvPr/>
            </p:nvSpPr>
            <p:spPr bwMode="auto">
              <a:xfrm>
                <a:off x="3195539" y="5959005"/>
                <a:ext cx="29864" cy="29316"/>
              </a:xfrm>
              <a:custGeom>
                <a:avLst/>
                <a:gdLst>
                  <a:gd name="T0" fmla="*/ 38 w 46"/>
                  <a:gd name="T1" fmla="*/ 8 h 45"/>
                  <a:gd name="T2" fmla="*/ 38 w 46"/>
                  <a:gd name="T3" fmla="*/ 37 h 45"/>
                  <a:gd name="T4" fmla="*/ 9 w 46"/>
                  <a:gd name="T5" fmla="*/ 37 h 45"/>
                  <a:gd name="T6" fmla="*/ 9 w 46"/>
                  <a:gd name="T7" fmla="*/ 8 h 45"/>
                  <a:gd name="T8" fmla="*/ 38 w 46"/>
                  <a:gd name="T9" fmla="*/ 8 h 45"/>
                </a:gdLst>
                <a:ahLst/>
                <a:cxnLst>
                  <a:cxn ang="0">
                    <a:pos x="T0" y="T1"/>
                  </a:cxn>
                  <a:cxn ang="0">
                    <a:pos x="T2" y="T3"/>
                  </a:cxn>
                  <a:cxn ang="0">
                    <a:pos x="T4" y="T5"/>
                  </a:cxn>
                  <a:cxn ang="0">
                    <a:pos x="T6" y="T7"/>
                  </a:cxn>
                  <a:cxn ang="0">
                    <a:pos x="T8" y="T9"/>
                  </a:cxn>
                </a:cxnLst>
                <a:rect l="0" t="0" r="r" b="b"/>
                <a:pathLst>
                  <a:path w="46" h="45">
                    <a:moveTo>
                      <a:pt x="38" y="8"/>
                    </a:moveTo>
                    <a:cubicBezTo>
                      <a:pt x="46" y="16"/>
                      <a:pt x="46" y="29"/>
                      <a:pt x="38" y="37"/>
                    </a:cubicBezTo>
                    <a:cubicBezTo>
                      <a:pt x="30" y="45"/>
                      <a:pt x="17" y="45"/>
                      <a:pt x="9" y="37"/>
                    </a:cubicBezTo>
                    <a:cubicBezTo>
                      <a:pt x="0" y="29"/>
                      <a:pt x="0" y="16"/>
                      <a:pt x="9" y="8"/>
                    </a:cubicBezTo>
                    <a:cubicBezTo>
                      <a:pt x="17" y="0"/>
                      <a:pt x="30" y="0"/>
                      <a:pt x="38" y="8"/>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2" name="Freeform 14">
                <a:extLst>
                  <a:ext uri="{FF2B5EF4-FFF2-40B4-BE49-F238E27FC236}">
                    <a16:creationId xmlns:a16="http://schemas.microsoft.com/office/drawing/2014/main" id="{61AF319B-D505-4186-9248-5AC2AD4BE2E3}"/>
                  </a:ext>
                </a:extLst>
              </p:cNvPr>
              <p:cNvSpPr>
                <a:spLocks/>
              </p:cNvSpPr>
              <p:nvPr/>
            </p:nvSpPr>
            <p:spPr bwMode="auto">
              <a:xfrm>
                <a:off x="3166223" y="5995445"/>
                <a:ext cx="31234" cy="31234"/>
              </a:xfrm>
              <a:custGeom>
                <a:avLst/>
                <a:gdLst>
                  <a:gd name="T0" fmla="*/ 35 w 48"/>
                  <a:gd name="T1" fmla="*/ 6 h 48"/>
                  <a:gd name="T2" fmla="*/ 42 w 48"/>
                  <a:gd name="T3" fmla="*/ 34 h 48"/>
                  <a:gd name="T4" fmla="*/ 14 w 48"/>
                  <a:gd name="T5" fmla="*/ 42 h 48"/>
                  <a:gd name="T6" fmla="*/ 6 w 48"/>
                  <a:gd name="T7" fmla="*/ 13 h 48"/>
                  <a:gd name="T8" fmla="*/ 35 w 48"/>
                  <a:gd name="T9" fmla="*/ 6 h 48"/>
                </a:gdLst>
                <a:ahLst/>
                <a:cxnLst>
                  <a:cxn ang="0">
                    <a:pos x="T0" y="T1"/>
                  </a:cxn>
                  <a:cxn ang="0">
                    <a:pos x="T2" y="T3"/>
                  </a:cxn>
                  <a:cxn ang="0">
                    <a:pos x="T4" y="T5"/>
                  </a:cxn>
                  <a:cxn ang="0">
                    <a:pos x="T6" y="T7"/>
                  </a:cxn>
                  <a:cxn ang="0">
                    <a:pos x="T8" y="T9"/>
                  </a:cxn>
                </a:cxnLst>
                <a:rect l="0" t="0" r="r" b="b"/>
                <a:pathLst>
                  <a:path w="48" h="48">
                    <a:moveTo>
                      <a:pt x="35" y="6"/>
                    </a:moveTo>
                    <a:cubicBezTo>
                      <a:pt x="45" y="12"/>
                      <a:pt x="48" y="24"/>
                      <a:pt x="42" y="34"/>
                    </a:cubicBezTo>
                    <a:cubicBezTo>
                      <a:pt x="36" y="44"/>
                      <a:pt x="24" y="48"/>
                      <a:pt x="14" y="42"/>
                    </a:cubicBezTo>
                    <a:cubicBezTo>
                      <a:pt x="4" y="36"/>
                      <a:pt x="0" y="23"/>
                      <a:pt x="6" y="13"/>
                    </a:cubicBezTo>
                    <a:cubicBezTo>
                      <a:pt x="12" y="3"/>
                      <a:pt x="25" y="0"/>
                      <a:pt x="35" y="6"/>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3" name="Freeform 15">
                <a:extLst>
                  <a:ext uri="{FF2B5EF4-FFF2-40B4-BE49-F238E27FC236}">
                    <a16:creationId xmlns:a16="http://schemas.microsoft.com/office/drawing/2014/main" id="{679A746F-68DC-43E9-A972-8167B8490F99}"/>
                  </a:ext>
                </a:extLst>
              </p:cNvPr>
              <p:cNvSpPr>
                <a:spLocks/>
              </p:cNvSpPr>
              <p:nvPr/>
            </p:nvSpPr>
            <p:spPr bwMode="auto">
              <a:xfrm>
                <a:off x="3148688" y="6039556"/>
                <a:ext cx="30412" cy="30138"/>
              </a:xfrm>
              <a:custGeom>
                <a:avLst/>
                <a:gdLst>
                  <a:gd name="T0" fmla="*/ 29 w 47"/>
                  <a:gd name="T1" fmla="*/ 3 h 46"/>
                  <a:gd name="T2" fmla="*/ 44 w 47"/>
                  <a:gd name="T3" fmla="*/ 28 h 46"/>
                  <a:gd name="T4" fmla="*/ 18 w 47"/>
                  <a:gd name="T5" fmla="*/ 43 h 46"/>
                  <a:gd name="T6" fmla="*/ 3 w 47"/>
                  <a:gd name="T7" fmla="*/ 17 h 46"/>
                  <a:gd name="T8" fmla="*/ 29 w 47"/>
                  <a:gd name="T9" fmla="*/ 3 h 46"/>
                </a:gdLst>
                <a:ahLst/>
                <a:cxnLst>
                  <a:cxn ang="0">
                    <a:pos x="T0" y="T1"/>
                  </a:cxn>
                  <a:cxn ang="0">
                    <a:pos x="T2" y="T3"/>
                  </a:cxn>
                  <a:cxn ang="0">
                    <a:pos x="T4" y="T5"/>
                  </a:cxn>
                  <a:cxn ang="0">
                    <a:pos x="T6" y="T7"/>
                  </a:cxn>
                  <a:cxn ang="0">
                    <a:pos x="T8" y="T9"/>
                  </a:cxn>
                </a:cxnLst>
                <a:rect l="0" t="0" r="r" b="b"/>
                <a:pathLst>
                  <a:path w="47" h="46">
                    <a:moveTo>
                      <a:pt x="29" y="3"/>
                    </a:moveTo>
                    <a:cubicBezTo>
                      <a:pt x="40" y="6"/>
                      <a:pt x="47" y="17"/>
                      <a:pt x="44" y="28"/>
                    </a:cubicBezTo>
                    <a:cubicBezTo>
                      <a:pt x="41" y="39"/>
                      <a:pt x="29" y="46"/>
                      <a:pt x="18" y="43"/>
                    </a:cubicBezTo>
                    <a:cubicBezTo>
                      <a:pt x="7" y="40"/>
                      <a:pt x="0" y="28"/>
                      <a:pt x="3" y="17"/>
                    </a:cubicBezTo>
                    <a:cubicBezTo>
                      <a:pt x="6" y="6"/>
                      <a:pt x="18" y="0"/>
                      <a:pt x="29" y="3"/>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4" name="Freeform 16">
                <a:extLst>
                  <a:ext uri="{FF2B5EF4-FFF2-40B4-BE49-F238E27FC236}">
                    <a16:creationId xmlns:a16="http://schemas.microsoft.com/office/drawing/2014/main" id="{B2FB93C8-026B-4140-B2FE-CD259F91993B}"/>
                  </a:ext>
                </a:extLst>
              </p:cNvPr>
              <p:cNvSpPr>
                <a:spLocks/>
              </p:cNvSpPr>
              <p:nvPr/>
            </p:nvSpPr>
            <p:spPr bwMode="auto">
              <a:xfrm>
                <a:off x="3496919" y="6039556"/>
                <a:ext cx="29864" cy="30138"/>
              </a:xfrm>
              <a:custGeom>
                <a:avLst/>
                <a:gdLst>
                  <a:gd name="T0" fmla="*/ 18 w 46"/>
                  <a:gd name="T1" fmla="*/ 3 h 46"/>
                  <a:gd name="T2" fmla="*/ 43 w 46"/>
                  <a:gd name="T3" fmla="*/ 17 h 46"/>
                  <a:gd name="T4" fmla="*/ 29 w 46"/>
                  <a:gd name="T5" fmla="*/ 43 h 46"/>
                  <a:gd name="T6" fmla="*/ 3 w 46"/>
                  <a:gd name="T7" fmla="*/ 28 h 46"/>
                  <a:gd name="T8" fmla="*/ 18 w 46"/>
                  <a:gd name="T9" fmla="*/ 3 h 46"/>
                </a:gdLst>
                <a:ahLst/>
                <a:cxnLst>
                  <a:cxn ang="0">
                    <a:pos x="T0" y="T1"/>
                  </a:cxn>
                  <a:cxn ang="0">
                    <a:pos x="T2" y="T3"/>
                  </a:cxn>
                  <a:cxn ang="0">
                    <a:pos x="T4" y="T5"/>
                  </a:cxn>
                  <a:cxn ang="0">
                    <a:pos x="T6" y="T7"/>
                  </a:cxn>
                  <a:cxn ang="0">
                    <a:pos x="T8" y="T9"/>
                  </a:cxn>
                </a:cxnLst>
                <a:rect l="0" t="0" r="r" b="b"/>
                <a:pathLst>
                  <a:path w="46" h="46">
                    <a:moveTo>
                      <a:pt x="18" y="3"/>
                    </a:moveTo>
                    <a:cubicBezTo>
                      <a:pt x="29" y="0"/>
                      <a:pt x="40" y="6"/>
                      <a:pt x="43" y="17"/>
                    </a:cubicBezTo>
                    <a:cubicBezTo>
                      <a:pt x="46" y="28"/>
                      <a:pt x="40" y="40"/>
                      <a:pt x="29" y="43"/>
                    </a:cubicBezTo>
                    <a:cubicBezTo>
                      <a:pt x="17" y="46"/>
                      <a:pt x="6" y="39"/>
                      <a:pt x="3" y="28"/>
                    </a:cubicBezTo>
                    <a:cubicBezTo>
                      <a:pt x="0" y="17"/>
                      <a:pt x="7" y="6"/>
                      <a:pt x="18" y="3"/>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5" name="Freeform 17">
                <a:extLst>
                  <a:ext uri="{FF2B5EF4-FFF2-40B4-BE49-F238E27FC236}">
                    <a16:creationId xmlns:a16="http://schemas.microsoft.com/office/drawing/2014/main" id="{73F09A9F-579A-43AD-9FED-2AB1B7312FA8}"/>
                  </a:ext>
                </a:extLst>
              </p:cNvPr>
              <p:cNvSpPr>
                <a:spLocks/>
              </p:cNvSpPr>
              <p:nvPr/>
            </p:nvSpPr>
            <p:spPr bwMode="auto">
              <a:xfrm>
                <a:off x="3478562" y="5995445"/>
                <a:ext cx="30686" cy="31234"/>
              </a:xfrm>
              <a:custGeom>
                <a:avLst/>
                <a:gdLst>
                  <a:gd name="T0" fmla="*/ 13 w 47"/>
                  <a:gd name="T1" fmla="*/ 6 h 48"/>
                  <a:gd name="T2" fmla="*/ 41 w 47"/>
                  <a:gd name="T3" fmla="*/ 13 h 48"/>
                  <a:gd name="T4" fmla="*/ 34 w 47"/>
                  <a:gd name="T5" fmla="*/ 42 h 48"/>
                  <a:gd name="T6" fmla="*/ 5 w 47"/>
                  <a:gd name="T7" fmla="*/ 34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6" y="3"/>
                      <a:pt x="41" y="13"/>
                    </a:cubicBezTo>
                    <a:cubicBezTo>
                      <a:pt x="47" y="23"/>
                      <a:pt x="44" y="36"/>
                      <a:pt x="34" y="42"/>
                    </a:cubicBezTo>
                    <a:cubicBezTo>
                      <a:pt x="24" y="48"/>
                      <a:pt x="11" y="44"/>
                      <a:pt x="5" y="34"/>
                    </a:cubicBezTo>
                    <a:cubicBezTo>
                      <a:pt x="0" y="24"/>
                      <a:pt x="3" y="12"/>
                      <a:pt x="13" y="6"/>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6" name="Freeform 18">
                <a:extLst>
                  <a:ext uri="{FF2B5EF4-FFF2-40B4-BE49-F238E27FC236}">
                    <a16:creationId xmlns:a16="http://schemas.microsoft.com/office/drawing/2014/main" id="{BD4FCE05-BD84-4D7D-904A-E3FE06F34912}"/>
                  </a:ext>
                </a:extLst>
              </p:cNvPr>
              <p:cNvSpPr>
                <a:spLocks/>
              </p:cNvSpPr>
              <p:nvPr/>
            </p:nvSpPr>
            <p:spPr bwMode="auto">
              <a:xfrm>
                <a:off x="3450616" y="5959005"/>
                <a:ext cx="29316" cy="29316"/>
              </a:xfrm>
              <a:custGeom>
                <a:avLst/>
                <a:gdLst>
                  <a:gd name="T0" fmla="*/ 8 w 45"/>
                  <a:gd name="T1" fmla="*/ 8 h 45"/>
                  <a:gd name="T2" fmla="*/ 37 w 45"/>
                  <a:gd name="T3" fmla="*/ 8 h 45"/>
                  <a:gd name="T4" fmla="*/ 37 w 45"/>
                  <a:gd name="T5" fmla="*/ 37 h 45"/>
                  <a:gd name="T6" fmla="*/ 8 w 45"/>
                  <a:gd name="T7" fmla="*/ 37 h 45"/>
                  <a:gd name="T8" fmla="*/ 8 w 45"/>
                  <a:gd name="T9" fmla="*/ 8 h 45"/>
                </a:gdLst>
                <a:ahLst/>
                <a:cxnLst>
                  <a:cxn ang="0">
                    <a:pos x="T0" y="T1"/>
                  </a:cxn>
                  <a:cxn ang="0">
                    <a:pos x="T2" y="T3"/>
                  </a:cxn>
                  <a:cxn ang="0">
                    <a:pos x="T4" y="T5"/>
                  </a:cxn>
                  <a:cxn ang="0">
                    <a:pos x="T6" y="T7"/>
                  </a:cxn>
                  <a:cxn ang="0">
                    <a:pos x="T8" y="T9"/>
                  </a:cxn>
                </a:cxnLst>
                <a:rect l="0" t="0" r="r" b="b"/>
                <a:pathLst>
                  <a:path w="45" h="45">
                    <a:moveTo>
                      <a:pt x="8" y="8"/>
                    </a:moveTo>
                    <a:cubicBezTo>
                      <a:pt x="16" y="0"/>
                      <a:pt x="29" y="0"/>
                      <a:pt x="37" y="8"/>
                    </a:cubicBezTo>
                    <a:cubicBezTo>
                      <a:pt x="45" y="16"/>
                      <a:pt x="45" y="29"/>
                      <a:pt x="37" y="37"/>
                    </a:cubicBezTo>
                    <a:cubicBezTo>
                      <a:pt x="29" y="45"/>
                      <a:pt x="16" y="45"/>
                      <a:pt x="8" y="37"/>
                    </a:cubicBezTo>
                    <a:cubicBezTo>
                      <a:pt x="0" y="29"/>
                      <a:pt x="0" y="16"/>
                      <a:pt x="8" y="8"/>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97" name="Freeform 19">
                <a:extLst>
                  <a:ext uri="{FF2B5EF4-FFF2-40B4-BE49-F238E27FC236}">
                    <a16:creationId xmlns:a16="http://schemas.microsoft.com/office/drawing/2014/main" id="{AFAC5A28-E1E4-49B4-937D-7E213F982823}"/>
                  </a:ext>
                </a:extLst>
              </p:cNvPr>
              <p:cNvSpPr>
                <a:spLocks/>
              </p:cNvSpPr>
              <p:nvPr/>
            </p:nvSpPr>
            <p:spPr bwMode="auto">
              <a:xfrm>
                <a:off x="3276638" y="6260111"/>
                <a:ext cx="29864" cy="29864"/>
              </a:xfrm>
              <a:custGeom>
                <a:avLst/>
                <a:gdLst>
                  <a:gd name="T0" fmla="*/ 2 w 46"/>
                  <a:gd name="T1" fmla="*/ 18 h 46"/>
                  <a:gd name="T2" fmla="*/ 28 w 46"/>
                  <a:gd name="T3" fmla="*/ 3 h 46"/>
                  <a:gd name="T4" fmla="*/ 43 w 46"/>
                  <a:gd name="T5" fmla="*/ 29 h 46"/>
                  <a:gd name="T6" fmla="*/ 17 w 46"/>
                  <a:gd name="T7" fmla="*/ 43 h 46"/>
                  <a:gd name="T8" fmla="*/ 2 w 46"/>
                  <a:gd name="T9" fmla="*/ 18 h 46"/>
                </a:gdLst>
                <a:ahLst/>
                <a:cxnLst>
                  <a:cxn ang="0">
                    <a:pos x="T0" y="T1"/>
                  </a:cxn>
                  <a:cxn ang="0">
                    <a:pos x="T2" y="T3"/>
                  </a:cxn>
                  <a:cxn ang="0">
                    <a:pos x="T4" y="T5"/>
                  </a:cxn>
                  <a:cxn ang="0">
                    <a:pos x="T6" y="T7"/>
                  </a:cxn>
                  <a:cxn ang="0">
                    <a:pos x="T8" y="T9"/>
                  </a:cxn>
                </a:cxnLst>
                <a:rect l="0" t="0" r="r" b="b"/>
                <a:pathLst>
                  <a:path w="46" h="46">
                    <a:moveTo>
                      <a:pt x="2" y="18"/>
                    </a:moveTo>
                    <a:cubicBezTo>
                      <a:pt x="5" y="7"/>
                      <a:pt x="17" y="0"/>
                      <a:pt x="28" y="3"/>
                    </a:cubicBezTo>
                    <a:cubicBezTo>
                      <a:pt x="39" y="6"/>
                      <a:pt x="46" y="18"/>
                      <a:pt x="43" y="29"/>
                    </a:cubicBezTo>
                    <a:cubicBezTo>
                      <a:pt x="40" y="40"/>
                      <a:pt x="28" y="46"/>
                      <a:pt x="17" y="43"/>
                    </a:cubicBezTo>
                    <a:cubicBezTo>
                      <a:pt x="6" y="40"/>
                      <a:pt x="0" y="29"/>
                      <a:pt x="2" y="18"/>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grpSp>
      <p:sp>
        <p:nvSpPr>
          <p:cNvPr id="98" name="テキスト ボックス 163">
            <a:extLst>
              <a:ext uri="{FF2B5EF4-FFF2-40B4-BE49-F238E27FC236}">
                <a16:creationId xmlns:a16="http://schemas.microsoft.com/office/drawing/2014/main" id="{BCA7BE5E-9364-4F51-89C4-76101B092465}"/>
              </a:ext>
            </a:extLst>
          </p:cNvPr>
          <p:cNvSpPr txBox="1">
            <a:spLocks noChangeArrowheads="1"/>
          </p:cNvSpPr>
          <p:nvPr/>
        </p:nvSpPr>
        <p:spPr bwMode="auto">
          <a:xfrm>
            <a:off x="3525800" y="3544072"/>
            <a:ext cx="5839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ctr" hangingPunct="1">
              <a:spcBef>
                <a:spcPct val="0"/>
              </a:spcBef>
              <a:spcAft>
                <a:spcPct val="0"/>
              </a:spcAft>
              <a:defRPr/>
            </a:pPr>
            <a:r>
              <a:rPr kumimoji="1" lang="en-US" altLang="ja-JP" sz="2000" kern="1200" dirty="0">
                <a:solidFill>
                  <a:srgbClr val="000000"/>
                </a:solidFill>
                <a:latin typeface="Meiryo UI" panose="020B0604030504040204" pitchFamily="50" charset="-128"/>
                <a:ea typeface="Meiryo UI" panose="020B0604030504040204" pitchFamily="50" charset="-128"/>
                <a:cs typeface="+mn-cs"/>
              </a:rPr>
              <a:t>PC</a:t>
            </a:r>
            <a:endParaRPr kumimoji="1" lang="ja-JP" altLang="en-US" sz="2000" kern="1200" dirty="0">
              <a:solidFill>
                <a:srgbClr val="000000"/>
              </a:solidFill>
              <a:latin typeface="Meiryo UI" panose="020B0604030504040204" pitchFamily="50" charset="-128"/>
              <a:ea typeface="Meiryo UI" panose="020B0604030504040204" pitchFamily="50" charset="-128"/>
              <a:cs typeface="+mn-cs"/>
            </a:endParaRPr>
          </a:p>
        </p:txBody>
      </p:sp>
      <p:sp>
        <p:nvSpPr>
          <p:cNvPr id="99" name="テキスト ボックス 164">
            <a:extLst>
              <a:ext uri="{FF2B5EF4-FFF2-40B4-BE49-F238E27FC236}">
                <a16:creationId xmlns:a16="http://schemas.microsoft.com/office/drawing/2014/main" id="{495BD642-94D3-4E75-A30D-2BBFA28D23EF}"/>
              </a:ext>
            </a:extLst>
          </p:cNvPr>
          <p:cNvSpPr txBox="1">
            <a:spLocks noChangeArrowheads="1"/>
          </p:cNvSpPr>
          <p:nvPr/>
        </p:nvSpPr>
        <p:spPr bwMode="auto">
          <a:xfrm>
            <a:off x="2940029" y="4125618"/>
            <a:ext cx="17990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ctr" hangingPunct="1">
              <a:spcBef>
                <a:spcPct val="0"/>
              </a:spcBef>
              <a:spcAft>
                <a:spcPct val="0"/>
              </a:spcAft>
              <a:defRPr/>
            </a:pPr>
            <a:r>
              <a:rPr kumimoji="1" lang="en-US" altLang="ja-JP" sz="2000" kern="1200" dirty="0">
                <a:solidFill>
                  <a:srgbClr val="000000"/>
                </a:solidFill>
                <a:latin typeface="Meiryo UI" panose="020B0604030504040204" pitchFamily="50" charset="-128"/>
                <a:ea typeface="Meiryo UI" panose="020B0604030504040204" pitchFamily="50" charset="-128"/>
                <a:cs typeface="+mn-cs"/>
              </a:rPr>
              <a:t>Smart-phone</a:t>
            </a:r>
            <a:endParaRPr kumimoji="1" lang="ja-JP" altLang="en-US" sz="2000" kern="1200" dirty="0">
              <a:solidFill>
                <a:srgbClr val="000000"/>
              </a:solidFill>
              <a:latin typeface="Meiryo UI" panose="020B0604030504040204" pitchFamily="50" charset="-128"/>
              <a:ea typeface="Meiryo UI" panose="020B0604030504040204" pitchFamily="50" charset="-128"/>
              <a:cs typeface="+mn-cs"/>
            </a:endParaRPr>
          </a:p>
        </p:txBody>
      </p:sp>
      <p:sp>
        <p:nvSpPr>
          <p:cNvPr id="100" name="正方形/長方形 184">
            <a:extLst>
              <a:ext uri="{FF2B5EF4-FFF2-40B4-BE49-F238E27FC236}">
                <a16:creationId xmlns:a16="http://schemas.microsoft.com/office/drawing/2014/main" id="{7992278F-7573-4F1D-8A93-81197058B7C4}"/>
              </a:ext>
            </a:extLst>
          </p:cNvPr>
          <p:cNvSpPr>
            <a:spLocks noChangeArrowheads="1"/>
          </p:cNvSpPr>
          <p:nvPr/>
        </p:nvSpPr>
        <p:spPr bwMode="gray">
          <a:xfrm>
            <a:off x="2061467" y="3321159"/>
            <a:ext cx="2755269" cy="744087"/>
          </a:xfrm>
          <a:prstGeom prst="rect">
            <a:avLst/>
          </a:prstGeom>
          <a:noFill/>
          <a:ln w="12700" algn="ctr">
            <a:solidFill>
              <a:srgbClr val="9F19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914400" fontAlgn="ctr" hangingPunct="1">
              <a:spcBef>
                <a:spcPct val="0"/>
              </a:spcBef>
              <a:spcAft>
                <a:spcPct val="0"/>
              </a:spcAft>
              <a:defRPr/>
            </a:pPr>
            <a:endParaRPr kumimoji="1" lang="ja-JP" altLang="en-US" sz="1451" kern="1200">
              <a:solidFill>
                <a:srgbClr val="000000"/>
              </a:solidFill>
              <a:latin typeface="FUJI-新ゴ R" panose="020B0400000000000000"/>
              <a:ea typeface="FUJI-新ゴ R" panose="020B0400000000000000"/>
              <a:cs typeface="FUJI-新ゴ R" panose="020B0400000000000000"/>
            </a:endParaRPr>
          </a:p>
        </p:txBody>
      </p:sp>
      <p:pic>
        <p:nvPicPr>
          <p:cNvPr id="101" name="図 192">
            <a:extLst>
              <a:ext uri="{FF2B5EF4-FFF2-40B4-BE49-F238E27FC236}">
                <a16:creationId xmlns:a16="http://schemas.microsoft.com/office/drawing/2014/main" id="{32631AF4-4453-4273-809E-C582C625AE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39474" y="5119074"/>
            <a:ext cx="883524" cy="64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図 221">
            <a:extLst>
              <a:ext uri="{FF2B5EF4-FFF2-40B4-BE49-F238E27FC236}">
                <a16:creationId xmlns:a16="http://schemas.microsoft.com/office/drawing/2014/main" id="{FADDCC20-2DC4-4DBD-98A9-DA625A0DA752}"/>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5484" y="3391507"/>
            <a:ext cx="851612" cy="61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図 222">
            <a:extLst>
              <a:ext uri="{FF2B5EF4-FFF2-40B4-BE49-F238E27FC236}">
                <a16:creationId xmlns:a16="http://schemas.microsoft.com/office/drawing/2014/main" id="{A035470B-B1E2-4978-BF59-5250F531719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5047" y="4170774"/>
            <a:ext cx="757563" cy="71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正方形/長方形 184">
            <a:extLst>
              <a:ext uri="{FF2B5EF4-FFF2-40B4-BE49-F238E27FC236}">
                <a16:creationId xmlns:a16="http://schemas.microsoft.com/office/drawing/2014/main" id="{79E95BAD-C40C-4D9E-A601-D5665760E545}"/>
              </a:ext>
            </a:extLst>
          </p:cNvPr>
          <p:cNvSpPr>
            <a:spLocks noChangeArrowheads="1"/>
          </p:cNvSpPr>
          <p:nvPr/>
        </p:nvSpPr>
        <p:spPr bwMode="gray">
          <a:xfrm>
            <a:off x="2061466" y="4170773"/>
            <a:ext cx="2744085" cy="744087"/>
          </a:xfrm>
          <a:prstGeom prst="rect">
            <a:avLst/>
          </a:prstGeom>
          <a:noFill/>
          <a:ln w="12700" algn="ctr">
            <a:solidFill>
              <a:srgbClr val="9F19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914400" fontAlgn="ctr" hangingPunct="1">
              <a:spcBef>
                <a:spcPct val="0"/>
              </a:spcBef>
              <a:spcAft>
                <a:spcPct val="0"/>
              </a:spcAft>
              <a:defRPr/>
            </a:pPr>
            <a:endParaRPr kumimoji="1" lang="ja-JP" altLang="en-US" sz="1451" kern="1200">
              <a:solidFill>
                <a:srgbClr val="000000"/>
              </a:solidFill>
              <a:latin typeface="FUJI-新ゴ R" panose="020B0400000000000000"/>
              <a:ea typeface="FUJI-新ゴ R" panose="020B0400000000000000"/>
              <a:cs typeface="FUJI-新ゴ R" panose="020B0400000000000000"/>
            </a:endParaRPr>
          </a:p>
        </p:txBody>
      </p:sp>
      <p:sp>
        <p:nvSpPr>
          <p:cNvPr id="105" name="正方形/長方形 184">
            <a:extLst>
              <a:ext uri="{FF2B5EF4-FFF2-40B4-BE49-F238E27FC236}">
                <a16:creationId xmlns:a16="http://schemas.microsoft.com/office/drawing/2014/main" id="{BC412D91-AABD-4895-B340-ECEC4AF871B4}"/>
              </a:ext>
            </a:extLst>
          </p:cNvPr>
          <p:cNvSpPr>
            <a:spLocks noChangeArrowheads="1"/>
          </p:cNvSpPr>
          <p:nvPr/>
        </p:nvSpPr>
        <p:spPr bwMode="gray">
          <a:xfrm>
            <a:off x="2061467" y="5067203"/>
            <a:ext cx="2745823" cy="744087"/>
          </a:xfrm>
          <a:prstGeom prst="rect">
            <a:avLst/>
          </a:prstGeom>
          <a:noFill/>
          <a:ln w="12700" algn="ctr">
            <a:solidFill>
              <a:srgbClr val="9F19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914400" fontAlgn="ctr" hangingPunct="1">
              <a:spcBef>
                <a:spcPct val="0"/>
              </a:spcBef>
              <a:spcAft>
                <a:spcPct val="0"/>
              </a:spcAft>
              <a:defRPr/>
            </a:pPr>
            <a:endParaRPr kumimoji="1" lang="ja-JP" altLang="en-US" sz="1451" kern="1200">
              <a:solidFill>
                <a:srgbClr val="000000"/>
              </a:solidFill>
              <a:latin typeface="FUJI-新ゴ R" panose="020B0400000000000000"/>
              <a:ea typeface="FUJI-新ゴ R" panose="020B0400000000000000"/>
              <a:cs typeface="FUJI-新ゴ R" panose="020B0400000000000000"/>
            </a:endParaRPr>
          </a:p>
        </p:txBody>
      </p:sp>
      <p:sp>
        <p:nvSpPr>
          <p:cNvPr id="106" name="正方形/長方形 184">
            <a:extLst>
              <a:ext uri="{FF2B5EF4-FFF2-40B4-BE49-F238E27FC236}">
                <a16:creationId xmlns:a16="http://schemas.microsoft.com/office/drawing/2014/main" id="{F2A70A1B-C02E-40FE-82A7-BB304550B9CD}"/>
              </a:ext>
            </a:extLst>
          </p:cNvPr>
          <p:cNvSpPr>
            <a:spLocks noChangeArrowheads="1"/>
          </p:cNvSpPr>
          <p:nvPr/>
        </p:nvSpPr>
        <p:spPr bwMode="gray">
          <a:xfrm>
            <a:off x="2061467" y="5945329"/>
            <a:ext cx="2746474" cy="649463"/>
          </a:xfrm>
          <a:prstGeom prst="rect">
            <a:avLst/>
          </a:prstGeom>
          <a:noFill/>
          <a:ln w="12700" algn="ctr">
            <a:solidFill>
              <a:srgbClr val="9F191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914400" fontAlgn="ctr" hangingPunct="1">
              <a:spcBef>
                <a:spcPct val="0"/>
              </a:spcBef>
              <a:spcAft>
                <a:spcPct val="0"/>
              </a:spcAft>
              <a:defRPr/>
            </a:pPr>
            <a:r>
              <a:rPr kumimoji="1" lang="en-US" altLang="ja-JP" sz="1800" kern="1200" dirty="0">
                <a:solidFill>
                  <a:srgbClr val="000000"/>
                </a:solidFill>
                <a:latin typeface="Meiryo UI" panose="020B0604030504040204" pitchFamily="50" charset="-128"/>
                <a:ea typeface="Meiryo UI" panose="020B0604030504040204" pitchFamily="50" charset="-128"/>
                <a:cs typeface="FUJI-新ゴ R" panose="020B0400000000000000"/>
              </a:rPr>
              <a:t>Ticketing System</a:t>
            </a:r>
            <a:endParaRPr kumimoji="1" lang="ja-JP" altLang="en-US" sz="1800" kern="1200" dirty="0">
              <a:solidFill>
                <a:srgbClr val="000000"/>
              </a:solidFill>
              <a:latin typeface="Meiryo UI" panose="020B0604030504040204" pitchFamily="50" charset="-128"/>
              <a:ea typeface="Meiryo UI" panose="020B0604030504040204" pitchFamily="50" charset="-128"/>
              <a:cs typeface="FUJI-新ゴ R" panose="020B0400000000000000"/>
            </a:endParaRPr>
          </a:p>
        </p:txBody>
      </p:sp>
      <p:grpSp>
        <p:nvGrpSpPr>
          <p:cNvPr id="14" name="グループ化 13">
            <a:extLst>
              <a:ext uri="{FF2B5EF4-FFF2-40B4-BE49-F238E27FC236}">
                <a16:creationId xmlns:a16="http://schemas.microsoft.com/office/drawing/2014/main" id="{CA676298-B2E3-4B29-A594-A467E20B385C}"/>
              </a:ext>
            </a:extLst>
          </p:cNvPr>
          <p:cNvGrpSpPr/>
          <p:nvPr/>
        </p:nvGrpSpPr>
        <p:grpSpPr>
          <a:xfrm>
            <a:off x="7790282" y="3747769"/>
            <a:ext cx="2327567" cy="1449855"/>
            <a:chOff x="7790282" y="3747769"/>
            <a:chExt cx="2412384" cy="1449855"/>
          </a:xfrm>
        </p:grpSpPr>
        <p:cxnSp>
          <p:nvCxnSpPr>
            <p:cNvPr id="107" name="直線コネクタ 106">
              <a:extLst>
                <a:ext uri="{FF2B5EF4-FFF2-40B4-BE49-F238E27FC236}">
                  <a16:creationId xmlns:a16="http://schemas.microsoft.com/office/drawing/2014/main" id="{0A12D7AA-EB89-416B-B59F-E3B309A91F9F}"/>
                </a:ext>
              </a:extLst>
            </p:cNvPr>
            <p:cNvCxnSpPr/>
            <p:nvPr/>
          </p:nvCxnSpPr>
          <p:spPr bwMode="auto">
            <a:xfrm>
              <a:off x="7795051" y="3747769"/>
              <a:ext cx="2406931" cy="1"/>
            </a:xfrm>
            <a:prstGeom prst="line">
              <a:avLst/>
            </a:prstGeom>
            <a:noFill/>
            <a:ln w="12700" cap="flat" cmpd="sng" algn="ctr">
              <a:solidFill>
                <a:srgbClr val="9F191C"/>
              </a:solidFill>
              <a:prstDash val="solid"/>
              <a:round/>
              <a:headEnd type="none" w="med" len="med"/>
              <a:tailEnd type="none" w="med" len="med"/>
            </a:ln>
            <a:effectLst/>
          </p:spPr>
        </p:cxnSp>
        <p:cxnSp>
          <p:nvCxnSpPr>
            <p:cNvPr id="108" name="直線コネクタ 107">
              <a:extLst>
                <a:ext uri="{FF2B5EF4-FFF2-40B4-BE49-F238E27FC236}">
                  <a16:creationId xmlns:a16="http://schemas.microsoft.com/office/drawing/2014/main" id="{56C62C8F-1992-41F9-91B3-FC0706511F5D}"/>
                </a:ext>
              </a:extLst>
            </p:cNvPr>
            <p:cNvCxnSpPr/>
            <p:nvPr/>
          </p:nvCxnSpPr>
          <p:spPr bwMode="auto">
            <a:xfrm>
              <a:off x="7790282" y="4420128"/>
              <a:ext cx="2406931" cy="1"/>
            </a:xfrm>
            <a:prstGeom prst="line">
              <a:avLst/>
            </a:prstGeom>
            <a:noFill/>
            <a:ln w="12700" cap="flat" cmpd="sng" algn="ctr">
              <a:solidFill>
                <a:srgbClr val="9F191C"/>
              </a:solidFill>
              <a:prstDash val="solid"/>
              <a:round/>
              <a:headEnd type="none" w="med" len="med"/>
              <a:tailEnd type="none" w="med" len="med"/>
            </a:ln>
            <a:effectLst/>
          </p:spPr>
        </p:cxnSp>
        <p:cxnSp>
          <p:nvCxnSpPr>
            <p:cNvPr id="109" name="直線コネクタ 108">
              <a:extLst>
                <a:ext uri="{FF2B5EF4-FFF2-40B4-BE49-F238E27FC236}">
                  <a16:creationId xmlns:a16="http://schemas.microsoft.com/office/drawing/2014/main" id="{30F283DE-C929-466B-BD33-F3DFC2EB0609}"/>
                </a:ext>
              </a:extLst>
            </p:cNvPr>
            <p:cNvCxnSpPr>
              <a:cxnSpLocks/>
            </p:cNvCxnSpPr>
            <p:nvPr/>
          </p:nvCxnSpPr>
          <p:spPr bwMode="auto">
            <a:xfrm>
              <a:off x="7795735" y="5197623"/>
              <a:ext cx="2406931" cy="1"/>
            </a:xfrm>
            <a:prstGeom prst="line">
              <a:avLst/>
            </a:prstGeom>
            <a:noFill/>
            <a:ln w="12700" cap="flat" cmpd="sng" algn="ctr">
              <a:solidFill>
                <a:srgbClr val="9F191C"/>
              </a:solidFill>
              <a:prstDash val="solid"/>
              <a:round/>
              <a:headEnd type="none" w="med" len="med"/>
              <a:tailEnd type="none" w="med" len="med"/>
            </a:ln>
            <a:effectLst/>
          </p:spPr>
        </p:cxnSp>
      </p:grpSp>
      <p:pic>
        <p:nvPicPr>
          <p:cNvPr id="110" name="Picture 9" descr="C:\Users\masuoka.ryusuke\Desktop\DHS-AIS.png">
            <a:extLst>
              <a:ext uri="{FF2B5EF4-FFF2-40B4-BE49-F238E27FC236}">
                <a16:creationId xmlns:a16="http://schemas.microsoft.com/office/drawing/2014/main" id="{F934659D-5832-4000-88C0-15EA5281A6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0063" y="4093268"/>
            <a:ext cx="709945" cy="707870"/>
          </a:xfrm>
          <a:prstGeom prst="rect">
            <a:avLst/>
          </a:prstGeom>
          <a:noFill/>
          <a:extLst>
            <a:ext uri="{909E8E84-426E-40DD-AFC4-6F175D3DCCD1}">
              <a14:hiddenFill xmlns:a14="http://schemas.microsoft.com/office/drawing/2010/main">
                <a:solidFill>
                  <a:srgbClr val="FFFFFF"/>
                </a:solidFill>
              </a14:hiddenFill>
            </a:ext>
          </a:extLst>
        </p:spPr>
      </p:pic>
      <p:sp>
        <p:nvSpPr>
          <p:cNvPr id="111" name="テキスト ボックス 110">
            <a:extLst>
              <a:ext uri="{FF2B5EF4-FFF2-40B4-BE49-F238E27FC236}">
                <a16:creationId xmlns:a16="http://schemas.microsoft.com/office/drawing/2014/main" id="{1C0684B9-7316-49B5-8B99-211CFA942283}"/>
              </a:ext>
            </a:extLst>
          </p:cNvPr>
          <p:cNvSpPr txBox="1"/>
          <p:nvPr/>
        </p:nvSpPr>
        <p:spPr>
          <a:xfrm>
            <a:off x="11097517" y="4315638"/>
            <a:ext cx="1228486" cy="307777"/>
          </a:xfrm>
          <a:prstGeom prst="rect">
            <a:avLst/>
          </a:prstGeom>
          <a:noFill/>
        </p:spPr>
        <p:txBody>
          <a:bodyPr wrap="square" rtlCol="0">
            <a:spAutoFit/>
          </a:bodyPr>
          <a:lstStyle/>
          <a:p>
            <a:pPr algn="ctr" defTabSz="914400" fontAlgn="ctr" hangingPunct="1">
              <a:spcBef>
                <a:spcPct val="0"/>
              </a:spcBef>
              <a:spcAft>
                <a:spcPct val="0"/>
              </a:spcAft>
            </a:pPr>
            <a:r>
              <a:rPr kumimoji="1" lang="en-US" altLang="ja-JP" sz="1400" kern="1200" dirty="0">
                <a:solidFill>
                  <a:srgbClr val="000000"/>
                </a:solidFill>
                <a:latin typeface="Meiryo UI" panose="020B0604030504040204" pitchFamily="50" charset="-128"/>
                <a:ea typeface="Meiryo UI" panose="020B0604030504040204" pitchFamily="50" charset="-128"/>
                <a:cs typeface="+mn-cs"/>
              </a:rPr>
              <a:t>DHS AIS</a:t>
            </a:r>
            <a:endParaRPr kumimoji="1" lang="ja-JP" altLang="en-US" sz="1400" kern="1200" dirty="0">
              <a:solidFill>
                <a:srgbClr val="000000"/>
              </a:solidFill>
              <a:latin typeface="Meiryo UI" panose="020B0604030504040204" pitchFamily="50" charset="-128"/>
              <a:ea typeface="Meiryo UI" panose="020B0604030504040204" pitchFamily="50" charset="-128"/>
              <a:cs typeface="+mn-cs"/>
            </a:endParaRPr>
          </a:p>
        </p:txBody>
      </p:sp>
      <p:sp>
        <p:nvSpPr>
          <p:cNvPr id="112" name="正方形/長方形 111">
            <a:extLst>
              <a:ext uri="{FF2B5EF4-FFF2-40B4-BE49-F238E27FC236}">
                <a16:creationId xmlns:a16="http://schemas.microsoft.com/office/drawing/2014/main" id="{F002CC52-8CAE-450E-A94A-52AE81D9217B}"/>
              </a:ext>
            </a:extLst>
          </p:cNvPr>
          <p:cNvSpPr/>
          <p:nvPr/>
        </p:nvSpPr>
        <p:spPr bwMode="gray">
          <a:xfrm>
            <a:off x="10127883" y="3289599"/>
            <a:ext cx="2565683" cy="756905"/>
          </a:xfrm>
          <a:prstGeom prst="rect">
            <a:avLst/>
          </a:prstGeom>
          <a:noFill/>
          <a:ln w="12700" cap="flat" cmpd="sng" algn="ctr">
            <a:solidFill>
              <a:srgbClr val="9F191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13" name="正方形/長方形 112">
            <a:extLst>
              <a:ext uri="{FF2B5EF4-FFF2-40B4-BE49-F238E27FC236}">
                <a16:creationId xmlns:a16="http://schemas.microsoft.com/office/drawing/2014/main" id="{07471358-BD59-41F6-8860-D9DB1C945B72}"/>
              </a:ext>
            </a:extLst>
          </p:cNvPr>
          <p:cNvSpPr/>
          <p:nvPr/>
        </p:nvSpPr>
        <p:spPr bwMode="gray">
          <a:xfrm>
            <a:off x="10127883" y="4087785"/>
            <a:ext cx="2565683" cy="756905"/>
          </a:xfrm>
          <a:prstGeom prst="rect">
            <a:avLst/>
          </a:prstGeom>
          <a:noFill/>
          <a:ln w="12700" cap="flat" cmpd="sng" algn="ctr">
            <a:solidFill>
              <a:srgbClr val="9F191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sp>
        <p:nvSpPr>
          <p:cNvPr id="114" name="正方形/長方形 113">
            <a:extLst>
              <a:ext uri="{FF2B5EF4-FFF2-40B4-BE49-F238E27FC236}">
                <a16:creationId xmlns:a16="http://schemas.microsoft.com/office/drawing/2014/main" id="{1010E31F-FD5A-43D2-AA6A-C5A86A77328F}"/>
              </a:ext>
            </a:extLst>
          </p:cNvPr>
          <p:cNvSpPr/>
          <p:nvPr/>
        </p:nvSpPr>
        <p:spPr bwMode="gray">
          <a:xfrm>
            <a:off x="10127883" y="4885971"/>
            <a:ext cx="2565683" cy="756905"/>
          </a:xfrm>
          <a:prstGeom prst="rect">
            <a:avLst/>
          </a:prstGeom>
          <a:noFill/>
          <a:ln w="12700" cap="flat" cmpd="sng" algn="ctr">
            <a:solidFill>
              <a:srgbClr val="9F191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ctr" hangingPunct="1">
              <a:spcBef>
                <a:spcPct val="0"/>
              </a:spcBef>
              <a:spcAft>
                <a:spcPct val="0"/>
              </a:spcAft>
            </a:pPr>
            <a:endParaRPr kumimoji="1" lang="ja-JP" altLang="en-US" sz="1600" kern="1200" dirty="0">
              <a:solidFill>
                <a:srgbClr val="000000"/>
              </a:solidFill>
              <a:latin typeface="Meiryo UI" panose="020B0604030504040204" pitchFamily="50" charset="-128"/>
              <a:ea typeface="Meiryo UI" panose="020B0604030504040204" pitchFamily="50" charset="-128"/>
              <a:cs typeface="+mn-cs"/>
            </a:endParaRPr>
          </a:p>
        </p:txBody>
      </p:sp>
      <p:pic>
        <p:nvPicPr>
          <p:cNvPr id="115" name="図 114">
            <a:extLst>
              <a:ext uri="{FF2B5EF4-FFF2-40B4-BE49-F238E27FC236}">
                <a16:creationId xmlns:a16="http://schemas.microsoft.com/office/drawing/2014/main" id="{07B0DB59-F1A6-4F67-AE0A-76A29AAA6EAC}"/>
              </a:ext>
            </a:extLst>
          </p:cNvPr>
          <p:cNvPicPr>
            <a:picLocks noChangeAspect="1"/>
          </p:cNvPicPr>
          <p:nvPr/>
        </p:nvPicPr>
        <p:blipFill>
          <a:blip r:embed="rId9"/>
          <a:stretch>
            <a:fillRect/>
          </a:stretch>
        </p:blipFill>
        <p:spPr>
          <a:xfrm>
            <a:off x="11458029" y="5966413"/>
            <a:ext cx="507462" cy="457587"/>
          </a:xfrm>
          <a:prstGeom prst="rect">
            <a:avLst/>
          </a:prstGeom>
        </p:spPr>
      </p:pic>
      <p:pic>
        <p:nvPicPr>
          <p:cNvPr id="116" name="図 115">
            <a:extLst>
              <a:ext uri="{FF2B5EF4-FFF2-40B4-BE49-F238E27FC236}">
                <a16:creationId xmlns:a16="http://schemas.microsoft.com/office/drawing/2014/main" id="{4035C415-C67E-4ECA-B0AD-E6DFDF742B41}"/>
              </a:ext>
            </a:extLst>
          </p:cNvPr>
          <p:cNvPicPr>
            <a:picLocks noChangeAspect="1"/>
          </p:cNvPicPr>
          <p:nvPr/>
        </p:nvPicPr>
        <p:blipFill>
          <a:blip r:embed="rId10"/>
          <a:stretch>
            <a:fillRect/>
          </a:stretch>
        </p:blipFill>
        <p:spPr>
          <a:xfrm>
            <a:off x="12163479" y="6004284"/>
            <a:ext cx="548435" cy="392841"/>
          </a:xfrm>
          <a:prstGeom prst="rect">
            <a:avLst/>
          </a:prstGeom>
        </p:spPr>
      </p:pic>
      <p:sp>
        <p:nvSpPr>
          <p:cNvPr id="117" name="テキスト ボックス 116">
            <a:extLst>
              <a:ext uri="{FF2B5EF4-FFF2-40B4-BE49-F238E27FC236}">
                <a16:creationId xmlns:a16="http://schemas.microsoft.com/office/drawing/2014/main" id="{9A843714-B4D6-461D-B2D8-147F055066DF}"/>
              </a:ext>
            </a:extLst>
          </p:cNvPr>
          <p:cNvSpPr txBox="1"/>
          <p:nvPr/>
        </p:nvSpPr>
        <p:spPr>
          <a:xfrm>
            <a:off x="11065927" y="6459728"/>
            <a:ext cx="1982119" cy="276999"/>
          </a:xfrm>
          <a:prstGeom prst="rect">
            <a:avLst/>
          </a:prstGeom>
          <a:noFill/>
        </p:spPr>
        <p:txBody>
          <a:bodyPr wrap="square" rtlCol="0">
            <a:spAutoFit/>
          </a:bodyPr>
          <a:lstStyle>
            <a:defPPr>
              <a:defRPr lang="ja-JP"/>
            </a:defPPr>
            <a:lvl1pPr algn="l">
              <a:defRPr sz="1400">
                <a:latin typeface="FUJI-新ゴ M" panose="020B0500000000000000" pitchFamily="50" charset="-128"/>
                <a:ea typeface="FUJI-新ゴ M" panose="020B0500000000000000" pitchFamily="50" charset="-128"/>
              </a:defRPr>
            </a:lvl1pPr>
          </a:lstStyle>
          <a:p>
            <a:pPr algn="ctr" defTabSz="914400" fontAlgn="ctr" hangingPunct="1">
              <a:spcBef>
                <a:spcPct val="0"/>
              </a:spcBef>
              <a:spcAft>
                <a:spcPct val="0"/>
              </a:spcAft>
            </a:pPr>
            <a:r>
              <a:rPr kumimoji="1" lang="en-US" altLang="ja-JP" sz="1200" kern="1200" dirty="0">
                <a:solidFill>
                  <a:srgbClr val="000000"/>
                </a:solidFill>
                <a:latin typeface="Meiryo UI" panose="020B0604030504040204" pitchFamily="50" charset="-128"/>
                <a:ea typeface="Meiryo UI" panose="020B0604030504040204" pitchFamily="50" charset="-128"/>
                <a:cs typeface="+mn-cs"/>
              </a:rPr>
              <a:t>Security Appliances</a:t>
            </a:r>
            <a:endParaRPr kumimoji="1" lang="ja-JP" altLang="en-US" sz="1200" kern="1200" dirty="0">
              <a:solidFill>
                <a:srgbClr val="000000"/>
              </a:solidFill>
              <a:latin typeface="Meiryo UI" panose="020B0604030504040204" pitchFamily="50" charset="-128"/>
              <a:ea typeface="Meiryo UI" panose="020B0604030504040204" pitchFamily="50" charset="-128"/>
              <a:cs typeface="+mn-cs"/>
            </a:endParaRPr>
          </a:p>
        </p:txBody>
      </p:sp>
      <p:cxnSp>
        <p:nvCxnSpPr>
          <p:cNvPr id="118" name="直線矢印コネクタ 117">
            <a:extLst>
              <a:ext uri="{FF2B5EF4-FFF2-40B4-BE49-F238E27FC236}">
                <a16:creationId xmlns:a16="http://schemas.microsoft.com/office/drawing/2014/main" id="{E39062B1-6B53-4B49-896A-BA8AB99EEAC5}"/>
              </a:ext>
            </a:extLst>
          </p:cNvPr>
          <p:cNvCxnSpPr/>
          <p:nvPr/>
        </p:nvCxnSpPr>
        <p:spPr bwMode="auto">
          <a:xfrm>
            <a:off x="7711259" y="5849718"/>
            <a:ext cx="2224251" cy="0"/>
          </a:xfrm>
          <a:prstGeom prst="straightConnector1">
            <a:avLst/>
          </a:prstGeom>
          <a:gradFill rotWithShape="0">
            <a:gsLst>
              <a:gs pos="0">
                <a:srgbClr val="FFFFFF"/>
              </a:gs>
              <a:gs pos="100000">
                <a:srgbClr val="CACAC7"/>
              </a:gs>
            </a:gsLst>
            <a:lin ang="5400000" scaled="1"/>
          </a:gradFill>
          <a:ln w="12700" cap="flat" cmpd="sng" algn="ctr">
            <a:solidFill>
              <a:srgbClr val="57564F"/>
            </a:solidFill>
            <a:prstDash val="solid"/>
            <a:round/>
            <a:headEnd type="none" w="med" len="med"/>
            <a:tailEnd type="non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nvGrpSpPr>
          <p:cNvPr id="119" name="グループ化 118">
            <a:extLst>
              <a:ext uri="{FF2B5EF4-FFF2-40B4-BE49-F238E27FC236}">
                <a16:creationId xmlns:a16="http://schemas.microsoft.com/office/drawing/2014/main" id="{ED8258DE-D7D3-40C3-B7D2-C07B89F1EE79}"/>
              </a:ext>
            </a:extLst>
          </p:cNvPr>
          <p:cNvGrpSpPr/>
          <p:nvPr/>
        </p:nvGrpSpPr>
        <p:grpSpPr>
          <a:xfrm>
            <a:off x="7481689" y="3236856"/>
            <a:ext cx="1960217" cy="3360485"/>
            <a:chOff x="4783148" y="1868922"/>
            <a:chExt cx="1491714" cy="2451414"/>
          </a:xfrm>
        </p:grpSpPr>
        <p:sp>
          <p:nvSpPr>
            <p:cNvPr id="120" name="角丸四角形 70">
              <a:extLst>
                <a:ext uri="{FF2B5EF4-FFF2-40B4-BE49-F238E27FC236}">
                  <a16:creationId xmlns:a16="http://schemas.microsoft.com/office/drawing/2014/main" id="{D880AA96-ACFE-4D86-9EED-5854A206F083}"/>
                </a:ext>
              </a:extLst>
            </p:cNvPr>
            <p:cNvSpPr/>
            <p:nvPr/>
          </p:nvSpPr>
          <p:spPr bwMode="gray">
            <a:xfrm>
              <a:off x="4783148" y="1868922"/>
              <a:ext cx="1491714" cy="2451414"/>
            </a:xfrm>
            <a:prstGeom prst="roundRect">
              <a:avLst>
                <a:gd name="adj" fmla="val 3426"/>
              </a:avLst>
            </a:prstGeom>
            <a:solidFill>
              <a:sysClr val="window" lastClr="FFFFFF"/>
            </a:solidFill>
            <a:ln w="6350" cap="flat" cmpd="sng" algn="ctr">
              <a:solidFill>
                <a:srgbClr val="9F191C"/>
              </a:solidFill>
              <a:prstDash val="solid"/>
              <a:round/>
              <a:headEnd type="none" w="med" len="med"/>
              <a:tailEnd type="none" w="med" len="med"/>
            </a:ln>
            <a:effectLst>
              <a:outerShdw blurRad="215900" dist="63500" dir="5400000" algn="t" rotWithShape="0">
                <a:sysClr val="windowText" lastClr="000000">
                  <a:alpha val="40000"/>
                </a:sysClr>
              </a:outerShdw>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A50B1A"/>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21" name="グループ化 120">
              <a:extLst>
                <a:ext uri="{FF2B5EF4-FFF2-40B4-BE49-F238E27FC236}">
                  <a16:creationId xmlns:a16="http://schemas.microsoft.com/office/drawing/2014/main" id="{A9A6DC08-BA17-4D67-9CE4-A97C13232802}"/>
                </a:ext>
              </a:extLst>
            </p:cNvPr>
            <p:cNvGrpSpPr/>
            <p:nvPr/>
          </p:nvGrpSpPr>
          <p:grpSpPr>
            <a:xfrm>
              <a:off x="4881425" y="2882817"/>
              <a:ext cx="1292662" cy="392119"/>
              <a:chOff x="4881425" y="2882817"/>
              <a:chExt cx="1292662" cy="392119"/>
            </a:xfrm>
          </p:grpSpPr>
          <p:sp>
            <p:nvSpPr>
              <p:cNvPr id="122" name="角丸四角形 72">
                <a:extLst>
                  <a:ext uri="{FF2B5EF4-FFF2-40B4-BE49-F238E27FC236}">
                    <a16:creationId xmlns:a16="http://schemas.microsoft.com/office/drawing/2014/main" id="{069027D6-4265-4140-A3C8-108A95D4116E}"/>
                  </a:ext>
                </a:extLst>
              </p:cNvPr>
              <p:cNvSpPr/>
              <p:nvPr/>
            </p:nvSpPr>
            <p:spPr bwMode="gray">
              <a:xfrm>
                <a:off x="4881425" y="2882817"/>
                <a:ext cx="1292662" cy="392119"/>
              </a:xfrm>
              <a:prstGeom prst="roundRect">
                <a:avLst/>
              </a:prstGeom>
              <a:solidFill>
                <a:sysClr val="window" lastClr="FFFFFF"/>
              </a:solidFill>
              <a:ln w="28575">
                <a:solidFill>
                  <a:srgbClr val="FF0000"/>
                </a:solidFill>
                <a:miter lim="800000"/>
                <a:headEnd/>
                <a:tailEnd/>
              </a:ln>
            </p:spPr>
            <p:txBody>
              <a:bodyPr rtlCol="0" anchor="ctr" anchorCtr="0"/>
              <a:lstStyle/>
              <a:p>
                <a:pPr marL="0" marR="0" lvl="0" indent="0" algn="r" defTabSz="914400" eaLnBrk="1" fontAlgn="ctr" latinLnBrk="0" hangingPunct="1">
                  <a:lnSpc>
                    <a:spcPct val="10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DB</a:t>
                </a:r>
                <a:endParaRPr kumimoji="1" lang="ja-JP" altLang="en-US" sz="2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123" name="Picture 2" descr="P:\Pictures\STIX.gif">
                <a:extLst>
                  <a:ext uri="{FF2B5EF4-FFF2-40B4-BE49-F238E27FC236}">
                    <a16:creationId xmlns:a16="http://schemas.microsoft.com/office/drawing/2014/main" id="{1CBEFE20-3842-4F3B-9FDC-26B5818C7C7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5866"/>
              <a:stretch/>
            </p:blipFill>
            <p:spPr bwMode="auto">
              <a:xfrm>
                <a:off x="4958654" y="2945310"/>
                <a:ext cx="740742" cy="26595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24" name="Picture 11" descr="http://portalsite.gcs.g01.fujitsu.local/sites/executivepresentation/DDL/materials/8699_0125.png">
            <a:hlinkClick r:id="rId12"/>
            <a:extLst>
              <a:ext uri="{FF2B5EF4-FFF2-40B4-BE49-F238E27FC236}">
                <a16:creationId xmlns:a16="http://schemas.microsoft.com/office/drawing/2014/main" id="{0718B694-237C-45C8-A659-CC9BE3257CE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20243" y="3262923"/>
            <a:ext cx="851612" cy="86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テキスト ボックス 124">
            <a:extLst>
              <a:ext uri="{FF2B5EF4-FFF2-40B4-BE49-F238E27FC236}">
                <a16:creationId xmlns:a16="http://schemas.microsoft.com/office/drawing/2014/main" id="{997A1485-296F-4721-A486-EE49815C1CB1}"/>
              </a:ext>
            </a:extLst>
          </p:cNvPr>
          <p:cNvSpPr txBox="1"/>
          <p:nvPr/>
        </p:nvSpPr>
        <p:spPr>
          <a:xfrm>
            <a:off x="10945995" y="3440616"/>
            <a:ext cx="1717186" cy="523220"/>
          </a:xfrm>
          <a:prstGeom prst="rect">
            <a:avLst/>
          </a:prstGeom>
          <a:noFill/>
        </p:spPr>
        <p:txBody>
          <a:bodyPr wrap="square" rtlCol="0">
            <a:spAutoFit/>
          </a:bodyPr>
          <a:lstStyle/>
          <a:p>
            <a:pPr algn="ctr" defTabSz="914400" fontAlgn="ctr" hangingPunct="1">
              <a:spcBef>
                <a:spcPct val="0"/>
              </a:spcBef>
              <a:spcAft>
                <a:spcPct val="0"/>
              </a:spcAft>
            </a:pPr>
            <a:r>
              <a:rPr kumimoji="1" lang="en-US" altLang="ja-JP" sz="1400" kern="1200" dirty="0">
                <a:solidFill>
                  <a:srgbClr val="000000"/>
                </a:solidFill>
                <a:latin typeface="Meiryo UI" panose="020B0604030504040204" pitchFamily="50" charset="-128"/>
                <a:ea typeface="Meiryo UI" panose="020B0604030504040204" pitchFamily="50" charset="-128"/>
                <a:cs typeface="+mn-cs"/>
              </a:rPr>
              <a:t>Open Source</a:t>
            </a:r>
          </a:p>
          <a:p>
            <a:pPr algn="ctr" defTabSz="914400" fontAlgn="ctr" hangingPunct="1">
              <a:spcBef>
                <a:spcPct val="0"/>
              </a:spcBef>
              <a:spcAft>
                <a:spcPct val="0"/>
              </a:spcAft>
            </a:pPr>
            <a:r>
              <a:rPr kumimoji="1" lang="en-US" altLang="ja-JP" sz="1400" kern="1200" dirty="0">
                <a:solidFill>
                  <a:srgbClr val="000000"/>
                </a:solidFill>
                <a:latin typeface="Meiryo UI" panose="020B0604030504040204" pitchFamily="50" charset="-128"/>
                <a:ea typeface="Meiryo UI" panose="020B0604030504040204" pitchFamily="50" charset="-128"/>
                <a:cs typeface="+mn-cs"/>
              </a:rPr>
              <a:t>CTI</a:t>
            </a:r>
            <a:endParaRPr kumimoji="1" lang="ja-JP" altLang="en-US" sz="1400" kern="1200" dirty="0">
              <a:solidFill>
                <a:srgbClr val="000000"/>
              </a:solidFill>
              <a:latin typeface="Meiryo UI" panose="020B0604030504040204" pitchFamily="50" charset="-128"/>
              <a:ea typeface="Meiryo UI" panose="020B0604030504040204" pitchFamily="50" charset="-128"/>
              <a:cs typeface="+mn-cs"/>
            </a:endParaRPr>
          </a:p>
        </p:txBody>
      </p:sp>
      <p:pic>
        <p:nvPicPr>
          <p:cNvPr id="126" name="図 42">
            <a:extLst>
              <a:ext uri="{FF2B5EF4-FFF2-40B4-BE49-F238E27FC236}">
                <a16:creationId xmlns:a16="http://schemas.microsoft.com/office/drawing/2014/main" id="{8FC8B0C4-F083-45C9-B67D-F2FE9CB62404}"/>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148234" y="4864411"/>
            <a:ext cx="954667" cy="89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テキスト ボックス 126">
            <a:extLst>
              <a:ext uri="{FF2B5EF4-FFF2-40B4-BE49-F238E27FC236}">
                <a16:creationId xmlns:a16="http://schemas.microsoft.com/office/drawing/2014/main" id="{DFD7FCE0-12A4-4621-9559-F512E4D90E92}"/>
              </a:ext>
            </a:extLst>
          </p:cNvPr>
          <p:cNvSpPr txBox="1"/>
          <p:nvPr/>
        </p:nvSpPr>
        <p:spPr>
          <a:xfrm>
            <a:off x="10996656" y="5016089"/>
            <a:ext cx="1601329" cy="553998"/>
          </a:xfrm>
          <a:prstGeom prst="rect">
            <a:avLst/>
          </a:prstGeom>
          <a:noFill/>
        </p:spPr>
        <p:txBody>
          <a:bodyPr wrap="square" rtlCol="0">
            <a:spAutoFit/>
          </a:bodyPr>
          <a:lstStyle/>
          <a:p>
            <a:pPr algn="ctr" defTabSz="914400" fontAlgn="ctr" hangingPunct="1">
              <a:spcBef>
                <a:spcPct val="0"/>
              </a:spcBef>
              <a:spcAft>
                <a:spcPct val="0"/>
              </a:spcAft>
            </a:pPr>
            <a:r>
              <a:rPr kumimoji="1" lang="en-US" altLang="ja-JP" sz="1600" kern="1200" dirty="0">
                <a:solidFill>
                  <a:srgbClr val="000000"/>
                </a:solidFill>
                <a:latin typeface="Meiryo UI" panose="020B0604030504040204" pitchFamily="50" charset="-128"/>
                <a:ea typeface="Meiryo UI" panose="020B0604030504040204" pitchFamily="50" charset="-128"/>
                <a:cs typeface="+mn-cs"/>
              </a:rPr>
              <a:t>Commercial</a:t>
            </a:r>
            <a:endParaRPr kumimoji="1" lang="en-US" altLang="ja-JP" sz="1400" kern="1200" dirty="0">
              <a:solidFill>
                <a:srgbClr val="000000"/>
              </a:solidFill>
              <a:latin typeface="Meiryo UI" panose="020B0604030504040204" pitchFamily="50" charset="-128"/>
              <a:ea typeface="Meiryo UI" panose="020B0604030504040204" pitchFamily="50" charset="-128"/>
              <a:cs typeface="+mn-cs"/>
            </a:endParaRPr>
          </a:p>
          <a:p>
            <a:pPr algn="ctr" defTabSz="914400" fontAlgn="ctr" hangingPunct="1">
              <a:spcBef>
                <a:spcPct val="0"/>
              </a:spcBef>
              <a:spcAft>
                <a:spcPct val="0"/>
              </a:spcAft>
            </a:pPr>
            <a:r>
              <a:rPr kumimoji="1" lang="en-US" altLang="ja-JP" sz="1400" kern="1200" dirty="0">
                <a:solidFill>
                  <a:srgbClr val="000000"/>
                </a:solidFill>
                <a:latin typeface="Meiryo UI" panose="020B0604030504040204" pitchFamily="50" charset="-128"/>
                <a:ea typeface="Meiryo UI" panose="020B0604030504040204" pitchFamily="50" charset="-128"/>
                <a:cs typeface="+mn-cs"/>
              </a:rPr>
              <a:t>CTI</a:t>
            </a:r>
            <a:endParaRPr kumimoji="1" lang="ja-JP" altLang="en-US" sz="1400" kern="1200" dirty="0">
              <a:solidFill>
                <a:srgbClr val="000000"/>
              </a:solidFill>
              <a:latin typeface="Meiryo UI" panose="020B0604030504040204" pitchFamily="50" charset="-128"/>
              <a:ea typeface="Meiryo UI" panose="020B0604030504040204" pitchFamily="50" charset="-128"/>
              <a:cs typeface="+mn-cs"/>
            </a:endParaRPr>
          </a:p>
        </p:txBody>
      </p:sp>
      <p:sp>
        <p:nvSpPr>
          <p:cNvPr id="128" name="正方形/長方形 185">
            <a:extLst>
              <a:ext uri="{FF2B5EF4-FFF2-40B4-BE49-F238E27FC236}">
                <a16:creationId xmlns:a16="http://schemas.microsoft.com/office/drawing/2014/main" id="{00FE9383-D67C-47ED-B05A-B338A04D83CF}"/>
              </a:ext>
            </a:extLst>
          </p:cNvPr>
          <p:cNvSpPr>
            <a:spLocks noChangeArrowheads="1"/>
          </p:cNvSpPr>
          <p:nvPr/>
        </p:nvSpPr>
        <p:spPr bwMode="gray">
          <a:xfrm>
            <a:off x="9935510" y="5713278"/>
            <a:ext cx="1195223" cy="954707"/>
          </a:xfrm>
          <a:prstGeom prst="rect">
            <a:avLst/>
          </a:prstGeom>
          <a:noFill/>
          <a:ln w="12700" algn="ctr">
            <a:solidFill>
              <a:srgbClr val="9F191C"/>
            </a:solidFill>
            <a:round/>
            <a:headEnd/>
            <a:tailEnd/>
          </a:ln>
        </p:spPr>
        <p:txBody>
          <a:bodyPr wrap="none" anchor="ctr"/>
          <a:lstStyle/>
          <a:p>
            <a:pPr algn="ctr" defTabSz="914400" fontAlgn="ctr" hangingPunct="1">
              <a:spcBef>
                <a:spcPct val="0"/>
              </a:spcBef>
              <a:spcAft>
                <a:spcPct val="0"/>
              </a:spcAft>
              <a:defRPr/>
            </a:pPr>
            <a:endParaRPr kumimoji="1" lang="ja-JP" altLang="en-US" sz="1451" kern="1200">
              <a:solidFill>
                <a:srgbClr val="000000"/>
              </a:solidFill>
              <a:latin typeface="FUJI-新ゴ R" panose="020B0400000000000000"/>
              <a:ea typeface="FUJI-新ゴ R" panose="020B0400000000000000"/>
              <a:cs typeface="FUJI-新ゴ R" panose="020B0400000000000000"/>
            </a:endParaRPr>
          </a:p>
        </p:txBody>
      </p:sp>
      <p:sp>
        <p:nvSpPr>
          <p:cNvPr id="129" name="テキスト ボックス 207">
            <a:extLst>
              <a:ext uri="{FF2B5EF4-FFF2-40B4-BE49-F238E27FC236}">
                <a16:creationId xmlns:a16="http://schemas.microsoft.com/office/drawing/2014/main" id="{02F8B249-F264-4449-B89C-E8B5F5AD65E7}"/>
              </a:ext>
            </a:extLst>
          </p:cNvPr>
          <p:cNvSpPr txBox="1">
            <a:spLocks noChangeArrowheads="1"/>
          </p:cNvSpPr>
          <p:nvPr/>
        </p:nvSpPr>
        <p:spPr bwMode="auto">
          <a:xfrm>
            <a:off x="9930548" y="6009536"/>
            <a:ext cx="119760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36525">
              <a:defRPr kumimoji="1" sz="1100">
                <a:solidFill>
                  <a:schemeClr val="tx1"/>
                </a:solidFill>
                <a:latin typeface="Arial" panose="020B0604020202020204" pitchFamily="34" charset="0"/>
                <a:ea typeface="ＭＳ Ｐゴシック" panose="020B0600070205080204" pitchFamily="50" charset="-128"/>
              </a:defRPr>
            </a:lvl1pPr>
            <a:lvl2pPr>
              <a:defRPr kumimoji="1" sz="1100">
                <a:solidFill>
                  <a:schemeClr val="tx1"/>
                </a:solidFill>
                <a:latin typeface="Arial" panose="020B0604020202020204" pitchFamily="34" charset="0"/>
                <a:ea typeface="ＭＳ Ｐゴシック" panose="020B0600070205080204" pitchFamily="50" charset="-128"/>
              </a:defRPr>
            </a:lvl2pPr>
            <a:lvl3pPr>
              <a:defRPr kumimoji="1" sz="1100">
                <a:solidFill>
                  <a:schemeClr val="tx1"/>
                </a:solidFill>
                <a:latin typeface="Arial" panose="020B0604020202020204" pitchFamily="34" charset="0"/>
                <a:ea typeface="ＭＳ Ｐゴシック" panose="020B0600070205080204" pitchFamily="50" charset="-128"/>
              </a:defRPr>
            </a:lvl3pPr>
            <a:lvl4pPr>
              <a:defRPr kumimoji="1" sz="1100">
                <a:solidFill>
                  <a:schemeClr val="tx1"/>
                </a:solidFill>
                <a:latin typeface="Arial" panose="020B0604020202020204" pitchFamily="34" charset="0"/>
                <a:ea typeface="ＭＳ Ｐゴシック" panose="020B0600070205080204" pitchFamily="50" charset="-128"/>
              </a:defRPr>
            </a:lvl4pPr>
            <a:lvl5pPr>
              <a:defRPr kumimoji="1" sz="1100">
                <a:solidFill>
                  <a:schemeClr val="tx1"/>
                </a:solidFill>
                <a:latin typeface="Arial" panose="020B0604020202020204" pitchFamily="34" charset="0"/>
                <a:ea typeface="ＭＳ Ｐゴシック" panose="020B0600070205080204" pitchFamily="50" charset="-128"/>
              </a:defRPr>
            </a:lvl5pPr>
            <a:lvl6pPr marL="2447925" indent="-161925" eaLnBrk="0" fontAlgn="base" hangingPunct="0">
              <a:spcBef>
                <a:spcPct val="0"/>
              </a:spcBef>
              <a:spcAft>
                <a:spcPct val="0"/>
              </a:spcAft>
              <a:defRPr kumimoji="1" sz="1100">
                <a:solidFill>
                  <a:schemeClr val="tx1"/>
                </a:solidFill>
                <a:latin typeface="Arial" panose="020B0604020202020204" pitchFamily="34" charset="0"/>
                <a:ea typeface="ＭＳ Ｐゴシック" panose="020B0600070205080204" pitchFamily="50" charset="-128"/>
              </a:defRPr>
            </a:lvl6pPr>
            <a:lvl7pPr marL="2905125" indent="-161925" eaLnBrk="0" fontAlgn="base" hangingPunct="0">
              <a:spcBef>
                <a:spcPct val="0"/>
              </a:spcBef>
              <a:spcAft>
                <a:spcPct val="0"/>
              </a:spcAft>
              <a:defRPr kumimoji="1" sz="1100">
                <a:solidFill>
                  <a:schemeClr val="tx1"/>
                </a:solidFill>
                <a:latin typeface="Arial" panose="020B0604020202020204" pitchFamily="34" charset="0"/>
                <a:ea typeface="ＭＳ Ｐゴシック" panose="020B0600070205080204" pitchFamily="50" charset="-128"/>
              </a:defRPr>
            </a:lvl7pPr>
            <a:lvl8pPr marL="3362325" indent="-161925" eaLnBrk="0" fontAlgn="base" hangingPunct="0">
              <a:spcBef>
                <a:spcPct val="0"/>
              </a:spcBef>
              <a:spcAft>
                <a:spcPct val="0"/>
              </a:spcAft>
              <a:defRPr kumimoji="1" sz="1100">
                <a:solidFill>
                  <a:schemeClr val="tx1"/>
                </a:solidFill>
                <a:latin typeface="Arial" panose="020B0604020202020204" pitchFamily="34" charset="0"/>
                <a:ea typeface="ＭＳ Ｐゴシック" panose="020B0600070205080204" pitchFamily="50" charset="-128"/>
              </a:defRPr>
            </a:lvl8pPr>
            <a:lvl9pPr marL="3819525" indent="-161925" eaLnBrk="0" fontAlgn="base" hangingPunct="0">
              <a:spcBef>
                <a:spcPct val="0"/>
              </a:spcBef>
              <a:spcAft>
                <a:spcPct val="0"/>
              </a:spcAft>
              <a:defRPr kumimoji="1" sz="1100">
                <a:solidFill>
                  <a:schemeClr val="tx1"/>
                </a:solidFill>
                <a:latin typeface="Arial" panose="020B0604020202020204" pitchFamily="34" charset="0"/>
                <a:ea typeface="ＭＳ Ｐゴシック" panose="020B0600070205080204" pitchFamily="50" charset="-128"/>
              </a:defRPr>
            </a:lvl9pPr>
          </a:lstStyle>
          <a:p>
            <a:pPr algn="ctr" defTabSz="914400" fontAlgn="ctr" hangingPunct="1">
              <a:lnSpc>
                <a:spcPct val="110000"/>
              </a:lnSpc>
              <a:spcBef>
                <a:spcPct val="0"/>
              </a:spcBef>
              <a:spcAft>
                <a:spcPct val="20000"/>
              </a:spcAft>
              <a:buClr>
                <a:srgbClr val="A30B1A"/>
              </a:buClr>
            </a:pPr>
            <a:r>
              <a:rPr lang="en-US" altLang="ja-JP" sz="1200" kern="1200" dirty="0">
                <a:solidFill>
                  <a:prstClr val="black"/>
                </a:solidFill>
                <a:latin typeface="Meiryo UI" panose="020B0604030504040204" pitchFamily="50" charset="-128"/>
                <a:ea typeface="Meiryo UI" panose="020B0604030504040204" pitchFamily="50" charset="-128"/>
                <a:cs typeface="+mn-cs"/>
              </a:rPr>
              <a:t>Splunk / </a:t>
            </a:r>
          </a:p>
          <a:p>
            <a:pPr algn="ctr" defTabSz="914400" fontAlgn="ctr" hangingPunct="1">
              <a:lnSpc>
                <a:spcPct val="110000"/>
              </a:lnSpc>
              <a:spcBef>
                <a:spcPct val="0"/>
              </a:spcBef>
              <a:spcAft>
                <a:spcPct val="20000"/>
              </a:spcAft>
              <a:buClr>
                <a:srgbClr val="A30B1A"/>
              </a:buClr>
            </a:pPr>
            <a:r>
              <a:rPr lang="en-US" altLang="ja-JP" sz="1200" kern="1200" dirty="0">
                <a:solidFill>
                  <a:prstClr val="black"/>
                </a:solidFill>
                <a:latin typeface="Meiryo UI" panose="020B0604030504040204" pitchFamily="50" charset="-128"/>
                <a:ea typeface="Meiryo UI" panose="020B0604030504040204" pitchFamily="50" charset="-128"/>
                <a:cs typeface="+mn-cs"/>
              </a:rPr>
              <a:t>SOAR</a:t>
            </a:r>
            <a:endParaRPr lang="en-US" altLang="ja-JP" kern="1200" dirty="0">
              <a:solidFill>
                <a:prstClr val="black"/>
              </a:solidFill>
              <a:latin typeface="Fujitsu Sans" panose="020B0404060202020204" pitchFamily="34" charset="0"/>
              <a:ea typeface="FUJI-新ゴ R"/>
              <a:cs typeface="Meiryo UI" panose="020B0604030504040204" pitchFamily="50" charset="-128"/>
            </a:endParaRPr>
          </a:p>
        </p:txBody>
      </p:sp>
      <p:pic>
        <p:nvPicPr>
          <p:cNvPr id="130" name="図 218">
            <a:extLst>
              <a:ext uri="{FF2B5EF4-FFF2-40B4-BE49-F238E27FC236}">
                <a16:creationId xmlns:a16="http://schemas.microsoft.com/office/drawing/2014/main" id="{45D79BE1-7AB9-4DFD-9AD3-6F0E9F8137B1}"/>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801701" y="5508111"/>
            <a:ext cx="1169185" cy="530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図 186">
            <a:extLst>
              <a:ext uri="{FF2B5EF4-FFF2-40B4-BE49-F238E27FC236}">
                <a16:creationId xmlns:a16="http://schemas.microsoft.com/office/drawing/2014/main" id="{7668C429-41E9-44B2-A61D-DC87700EA1D5}"/>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782182" y="3319436"/>
            <a:ext cx="1195500" cy="11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2" name="グループ化 131">
            <a:extLst>
              <a:ext uri="{FF2B5EF4-FFF2-40B4-BE49-F238E27FC236}">
                <a16:creationId xmlns:a16="http://schemas.microsoft.com/office/drawing/2014/main" id="{7CBE28B3-AF88-405F-A2EC-471A43E4C528}"/>
              </a:ext>
            </a:extLst>
          </p:cNvPr>
          <p:cNvGrpSpPr/>
          <p:nvPr/>
        </p:nvGrpSpPr>
        <p:grpSpPr>
          <a:xfrm>
            <a:off x="1909070" y="6909483"/>
            <a:ext cx="10903820" cy="734350"/>
            <a:chOff x="452306" y="4300736"/>
            <a:chExt cx="8297745" cy="558836"/>
          </a:xfrm>
        </p:grpSpPr>
        <p:sp>
          <p:nvSpPr>
            <p:cNvPr id="133" name="正方形/長方形 132">
              <a:extLst>
                <a:ext uri="{FF2B5EF4-FFF2-40B4-BE49-F238E27FC236}">
                  <a16:creationId xmlns:a16="http://schemas.microsoft.com/office/drawing/2014/main" id="{C797AEC8-6790-46F8-AAA9-BBF9498F2FB3}"/>
                </a:ext>
              </a:extLst>
            </p:cNvPr>
            <p:cNvSpPr/>
            <p:nvPr/>
          </p:nvSpPr>
          <p:spPr bwMode="gray">
            <a:xfrm>
              <a:off x="469131" y="4349994"/>
              <a:ext cx="8267236" cy="509578"/>
            </a:xfrm>
            <a:prstGeom prst="rect">
              <a:avLst/>
            </a:prstGeom>
            <a:gradFill flip="none" rotWithShape="1">
              <a:gsLst>
                <a:gs pos="97692">
                  <a:srgbClr val="B61C20"/>
                </a:gs>
                <a:gs pos="40000">
                  <a:srgbClr val="9F191C"/>
                </a:gs>
                <a:gs pos="0">
                  <a:srgbClr val="A666E1">
                    <a:shade val="67500"/>
                    <a:satMod val="115000"/>
                  </a:srgbClr>
                </a:gs>
              </a:gsLst>
              <a:lin ang="1080000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ctr" latinLnBrk="0" hangingPunct="1">
                <a:lnSpc>
                  <a:spcPct val="110000"/>
                </a:lnSpc>
                <a:spcBef>
                  <a:spcPct val="0"/>
                </a:spcBef>
                <a:spcAft>
                  <a:spcPct val="0"/>
                </a:spcAft>
                <a:buClrTx/>
                <a:buSzTx/>
                <a:buFontTx/>
                <a:buNone/>
                <a:tabLst/>
                <a:defRPr/>
              </a:pPr>
              <a:endParaRPr kumimoji="1" lang="ja-JP" altLang="en-US" sz="22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34" name="テキスト ボックス 133">
              <a:extLst>
                <a:ext uri="{FF2B5EF4-FFF2-40B4-BE49-F238E27FC236}">
                  <a16:creationId xmlns:a16="http://schemas.microsoft.com/office/drawing/2014/main" id="{AF5167C1-AAD9-4080-8B5D-8A278230B65B}"/>
                </a:ext>
              </a:extLst>
            </p:cNvPr>
            <p:cNvSpPr txBox="1"/>
            <p:nvPr/>
          </p:nvSpPr>
          <p:spPr>
            <a:xfrm>
              <a:off x="3124057" y="4390109"/>
              <a:ext cx="5625994" cy="360693"/>
            </a:xfrm>
            <a:prstGeom prst="rect">
              <a:avLst/>
            </a:prstGeom>
            <a:noFill/>
          </p:spPr>
          <p:txBody>
            <a:bodyPr wrap="square" lIns="0" tIns="0" rIns="0" bIns="0" rtlCol="0">
              <a:spAutoFit/>
            </a:bodyPr>
            <a:lstStyle>
              <a:defPPr>
                <a:defRPr lang="ja-JP"/>
              </a:defPPr>
              <a:lvl1pPr algn="l">
                <a:lnSpc>
                  <a:spcPct val="120000"/>
                </a:lnSpc>
                <a:defRPr sz="2000">
                  <a:solidFill>
                    <a:schemeClr val="tx1"/>
                  </a:solidFill>
                  <a:latin typeface="FUJI-新ゴ M" panose="020B0500000000000000" pitchFamily="50" charset="-128"/>
                  <a:ea typeface="FUJI-新ゴ M" panose="020B0500000000000000" pitchFamily="50" charset="-128"/>
                  <a:cs typeface="Meiryo UI" panose="020B0604030504040204" pitchFamily="50" charset="-128"/>
                </a:defRPr>
              </a:lvl1pPr>
            </a:lstStyle>
            <a:p>
              <a:pPr marL="0" marR="0" lvl="0" indent="0" algn="l" defTabSz="914400" eaLnBrk="1" fontAlgn="ctr" latinLnBrk="0" hangingPunct="1">
                <a:lnSpc>
                  <a:spcPct val="110000"/>
                </a:lnSpc>
                <a:spcBef>
                  <a:spcPct val="0"/>
                </a:spcBef>
                <a:spcAft>
                  <a:spcPct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Seamless Threat Intelligence Platform </a:t>
              </a:r>
            </a:p>
          </p:txBody>
        </p:sp>
        <p:sp>
          <p:nvSpPr>
            <p:cNvPr id="135" name="テキスト ボックス 134">
              <a:extLst>
                <a:ext uri="{FF2B5EF4-FFF2-40B4-BE49-F238E27FC236}">
                  <a16:creationId xmlns:a16="http://schemas.microsoft.com/office/drawing/2014/main" id="{E6176651-D30F-46CB-B00D-CEBB74D74CDB}"/>
                </a:ext>
              </a:extLst>
            </p:cNvPr>
            <p:cNvSpPr txBox="1"/>
            <p:nvPr/>
          </p:nvSpPr>
          <p:spPr>
            <a:xfrm>
              <a:off x="452306" y="4300736"/>
              <a:ext cx="1456985" cy="463748"/>
            </a:xfrm>
            <a:prstGeom prst="rect">
              <a:avLst/>
            </a:prstGeom>
            <a:noFill/>
          </p:spPr>
          <p:txBody>
            <a:bodyPr wrap="square" lIns="0" tIns="0" rIns="0" bIns="0" rtlCol="0">
              <a:spAutoFit/>
            </a:bodyPr>
            <a:lstStyle>
              <a:defPPr>
                <a:defRPr lang="ja-JP"/>
              </a:defPPr>
              <a:lvl1pPr algn="l">
                <a:lnSpc>
                  <a:spcPct val="110000"/>
                </a:lnSpc>
                <a:defRPr sz="2800">
                  <a:solidFill>
                    <a:schemeClr val="bg1"/>
                  </a:solidFill>
                  <a:latin typeface="FUJI-新ゴ M" panose="020B0500000000000000" pitchFamily="50" charset="-128"/>
                  <a:ea typeface="FUJI-新ゴ M" panose="020B0500000000000000" pitchFamily="50" charset="-128"/>
                  <a:cs typeface="Meiryo UI" panose="020B0604030504040204" pitchFamily="50" charset="-128"/>
                </a:defRPr>
              </a:lvl1pPr>
            </a:lstStyle>
            <a:p>
              <a:pPr marL="0" marR="0" lvl="0" indent="0" algn="ctr" defTabSz="914400" eaLnBrk="1" fontAlgn="ctr" latinLnBrk="0" hangingPunct="1">
                <a:lnSpc>
                  <a:spcPct val="110000"/>
                </a:lnSpc>
                <a:spcBef>
                  <a:spcPct val="0"/>
                </a:spcBef>
                <a:spcAft>
                  <a:spcPct val="0"/>
                </a:spcAft>
                <a:buClrTx/>
                <a:buSzTx/>
                <a:buFontTx/>
                <a:buNone/>
                <a:tabLst/>
                <a:defRPr/>
              </a:pPr>
              <a:r>
                <a:rPr kumimoji="1" lang="en-US" altLang="ja-JP" sz="3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S-TIP</a:t>
              </a:r>
              <a:endParaRPr kumimoji="1" lang="ja-JP" altLang="en-US" sz="36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grpSp>
          <p:nvGrpSpPr>
            <p:cNvPr id="136" name="グループ化 135">
              <a:extLst>
                <a:ext uri="{FF2B5EF4-FFF2-40B4-BE49-F238E27FC236}">
                  <a16:creationId xmlns:a16="http://schemas.microsoft.com/office/drawing/2014/main" id="{599DC267-A55F-4676-B993-E60514FA7C53}"/>
                </a:ext>
              </a:extLst>
            </p:cNvPr>
            <p:cNvGrpSpPr/>
            <p:nvPr/>
          </p:nvGrpSpPr>
          <p:grpSpPr>
            <a:xfrm>
              <a:off x="2164880" y="4423510"/>
              <a:ext cx="748098" cy="362546"/>
              <a:chOff x="2226713" y="3963278"/>
              <a:chExt cx="1337268" cy="648071"/>
            </a:xfrm>
          </p:grpSpPr>
          <p:sp>
            <p:nvSpPr>
              <p:cNvPr id="137" name="六角形 136">
                <a:extLst>
                  <a:ext uri="{FF2B5EF4-FFF2-40B4-BE49-F238E27FC236}">
                    <a16:creationId xmlns:a16="http://schemas.microsoft.com/office/drawing/2014/main" id="{7DB9B93E-D2E4-4E2B-9AA8-FF8D7EDFF66F}"/>
                  </a:ext>
                </a:extLst>
              </p:cNvPr>
              <p:cNvSpPr/>
              <p:nvPr/>
            </p:nvSpPr>
            <p:spPr bwMode="gray">
              <a:xfrm>
                <a:off x="2226713" y="3963278"/>
                <a:ext cx="751764" cy="648071"/>
              </a:xfrm>
              <a:prstGeom prst="hexagon">
                <a:avLst/>
              </a:prstGeom>
              <a:noFill/>
              <a:ln w="9525"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ctr" latinLnBrk="0" hangingPunct="1">
                  <a:lnSpc>
                    <a:spcPct val="85000"/>
                  </a:lnSpc>
                  <a:spcBef>
                    <a:spcPct val="0"/>
                  </a:spcBef>
                  <a:spcAft>
                    <a:spcPct val="0"/>
                  </a:spcAft>
                  <a:buClrTx/>
                  <a:buSzTx/>
                  <a:buFontTx/>
                  <a:buNone/>
                  <a:tabLst/>
                  <a:defRPr/>
                </a:pPr>
                <a:endPar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nvGrpSpPr>
              <p:cNvPr id="138" name="Group 4">
                <a:extLst>
                  <a:ext uri="{FF2B5EF4-FFF2-40B4-BE49-F238E27FC236}">
                    <a16:creationId xmlns:a16="http://schemas.microsoft.com/office/drawing/2014/main" id="{565C04F2-C179-4BE8-82D5-3237EC8A3FCA}"/>
                  </a:ext>
                </a:extLst>
              </p:cNvPr>
              <p:cNvGrpSpPr>
                <a:grpSpLocks noChangeAspect="1"/>
              </p:cNvGrpSpPr>
              <p:nvPr/>
            </p:nvGrpSpPr>
            <p:grpSpPr bwMode="auto">
              <a:xfrm>
                <a:off x="2394679" y="4098387"/>
                <a:ext cx="329024" cy="355463"/>
                <a:chOff x="630" y="1365"/>
                <a:chExt cx="112" cy="121"/>
              </a:xfrm>
            </p:grpSpPr>
            <p:sp>
              <p:nvSpPr>
                <p:cNvPr id="147" name="Oval 7">
                  <a:extLst>
                    <a:ext uri="{FF2B5EF4-FFF2-40B4-BE49-F238E27FC236}">
                      <a16:creationId xmlns:a16="http://schemas.microsoft.com/office/drawing/2014/main" id="{073DA500-BA43-462B-BD15-87170B061092}"/>
                    </a:ext>
                  </a:extLst>
                </p:cNvPr>
                <p:cNvSpPr>
                  <a:spLocks noChangeArrowheads="1"/>
                </p:cNvSpPr>
                <p:nvPr/>
              </p:nvSpPr>
              <p:spPr bwMode="auto">
                <a:xfrm>
                  <a:off x="662" y="1365"/>
                  <a:ext cx="48" cy="4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48" name="Freeform 8">
                  <a:extLst>
                    <a:ext uri="{FF2B5EF4-FFF2-40B4-BE49-F238E27FC236}">
                      <a16:creationId xmlns:a16="http://schemas.microsoft.com/office/drawing/2014/main" id="{36D742E9-1C09-4FD5-8431-247B9CDC8C43}"/>
                    </a:ext>
                  </a:extLst>
                </p:cNvPr>
                <p:cNvSpPr>
                  <a:spLocks/>
                </p:cNvSpPr>
                <p:nvPr/>
              </p:nvSpPr>
              <p:spPr bwMode="auto">
                <a:xfrm>
                  <a:off x="630" y="1422"/>
                  <a:ext cx="112" cy="64"/>
                </a:xfrm>
                <a:custGeom>
                  <a:avLst/>
                  <a:gdLst>
                    <a:gd name="T0" fmla="*/ 85 w 85"/>
                    <a:gd name="T1" fmla="*/ 49 h 49"/>
                    <a:gd name="T2" fmla="*/ 85 w 85"/>
                    <a:gd name="T3" fmla="*/ 18 h 49"/>
                    <a:gd name="T4" fmla="*/ 67 w 85"/>
                    <a:gd name="T5" fmla="*/ 0 h 49"/>
                    <a:gd name="T6" fmla="*/ 61 w 85"/>
                    <a:gd name="T7" fmla="*/ 0 h 49"/>
                    <a:gd name="T8" fmla="*/ 49 w 85"/>
                    <a:gd name="T9" fmla="*/ 36 h 49"/>
                    <a:gd name="T10" fmla="*/ 49 w 85"/>
                    <a:gd name="T11" fmla="*/ 13 h 49"/>
                    <a:gd name="T12" fmla="*/ 46 w 85"/>
                    <a:gd name="T13" fmla="*/ 7 h 49"/>
                    <a:gd name="T14" fmla="*/ 49 w 85"/>
                    <a:gd name="T15" fmla="*/ 0 h 49"/>
                    <a:gd name="T16" fmla="*/ 37 w 85"/>
                    <a:gd name="T17" fmla="*/ 0 h 49"/>
                    <a:gd name="T18" fmla="*/ 40 w 85"/>
                    <a:gd name="T19" fmla="*/ 7 h 49"/>
                    <a:gd name="T20" fmla="*/ 37 w 85"/>
                    <a:gd name="T21" fmla="*/ 13 h 49"/>
                    <a:gd name="T22" fmla="*/ 37 w 85"/>
                    <a:gd name="T23" fmla="*/ 36 h 49"/>
                    <a:gd name="T24" fmla="*/ 24 w 85"/>
                    <a:gd name="T25" fmla="*/ 0 h 49"/>
                    <a:gd name="T26" fmla="*/ 18 w 85"/>
                    <a:gd name="T27" fmla="*/ 0 h 49"/>
                    <a:gd name="T28" fmla="*/ 0 w 85"/>
                    <a:gd name="T29" fmla="*/ 18 h 49"/>
                    <a:gd name="T30" fmla="*/ 0 w 85"/>
                    <a:gd name="T31" fmla="*/ 49 h 49"/>
                    <a:gd name="T32" fmla="*/ 85 w 85"/>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49">
                      <a:moveTo>
                        <a:pt x="85" y="49"/>
                      </a:moveTo>
                      <a:cubicBezTo>
                        <a:pt x="85" y="18"/>
                        <a:pt x="85" y="18"/>
                        <a:pt x="85" y="18"/>
                      </a:cubicBezTo>
                      <a:cubicBezTo>
                        <a:pt x="85" y="8"/>
                        <a:pt x="77" y="0"/>
                        <a:pt x="67" y="0"/>
                      </a:cubicBezTo>
                      <a:cubicBezTo>
                        <a:pt x="61" y="0"/>
                        <a:pt x="61" y="0"/>
                        <a:pt x="61" y="0"/>
                      </a:cubicBezTo>
                      <a:cubicBezTo>
                        <a:pt x="49" y="36"/>
                        <a:pt x="49" y="36"/>
                        <a:pt x="49" y="36"/>
                      </a:cubicBezTo>
                      <a:cubicBezTo>
                        <a:pt x="49" y="13"/>
                        <a:pt x="49" y="13"/>
                        <a:pt x="49" y="13"/>
                      </a:cubicBezTo>
                      <a:cubicBezTo>
                        <a:pt x="46" y="7"/>
                        <a:pt x="46" y="7"/>
                        <a:pt x="46" y="7"/>
                      </a:cubicBezTo>
                      <a:cubicBezTo>
                        <a:pt x="49" y="0"/>
                        <a:pt x="49" y="0"/>
                        <a:pt x="49" y="0"/>
                      </a:cubicBezTo>
                      <a:cubicBezTo>
                        <a:pt x="37" y="0"/>
                        <a:pt x="37" y="0"/>
                        <a:pt x="37" y="0"/>
                      </a:cubicBezTo>
                      <a:cubicBezTo>
                        <a:pt x="40" y="7"/>
                        <a:pt x="40" y="7"/>
                        <a:pt x="40" y="7"/>
                      </a:cubicBezTo>
                      <a:cubicBezTo>
                        <a:pt x="37" y="13"/>
                        <a:pt x="37" y="13"/>
                        <a:pt x="37" y="13"/>
                      </a:cubicBezTo>
                      <a:cubicBezTo>
                        <a:pt x="37" y="36"/>
                        <a:pt x="37" y="36"/>
                        <a:pt x="37" y="36"/>
                      </a:cubicBezTo>
                      <a:cubicBezTo>
                        <a:pt x="24" y="0"/>
                        <a:pt x="24" y="0"/>
                        <a:pt x="24" y="0"/>
                      </a:cubicBezTo>
                      <a:cubicBezTo>
                        <a:pt x="18" y="0"/>
                        <a:pt x="18" y="0"/>
                        <a:pt x="18" y="0"/>
                      </a:cubicBezTo>
                      <a:cubicBezTo>
                        <a:pt x="8" y="0"/>
                        <a:pt x="0" y="8"/>
                        <a:pt x="0" y="18"/>
                      </a:cubicBezTo>
                      <a:cubicBezTo>
                        <a:pt x="0" y="49"/>
                        <a:pt x="0" y="49"/>
                        <a:pt x="0" y="49"/>
                      </a:cubicBezTo>
                      <a:lnTo>
                        <a:pt x="85"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1" lang="ja-JP" altLang="en-US" sz="1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sp>
            <p:nvSpPr>
              <p:cNvPr id="139" name="六角形 138">
                <a:extLst>
                  <a:ext uri="{FF2B5EF4-FFF2-40B4-BE49-F238E27FC236}">
                    <a16:creationId xmlns:a16="http://schemas.microsoft.com/office/drawing/2014/main" id="{1A6BF30A-E23C-4D97-9F86-039E8E6A3930}"/>
                  </a:ext>
                </a:extLst>
              </p:cNvPr>
              <p:cNvSpPr/>
              <p:nvPr/>
            </p:nvSpPr>
            <p:spPr bwMode="gray">
              <a:xfrm>
                <a:off x="2812217" y="3963278"/>
                <a:ext cx="751764" cy="648071"/>
              </a:xfrm>
              <a:prstGeom prst="hexagon">
                <a:avLst/>
              </a:prstGeom>
              <a:noFill/>
              <a:ln w="9525"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ctr" latinLnBrk="0" hangingPunct="1">
                  <a:lnSpc>
                    <a:spcPct val="85000"/>
                  </a:lnSpc>
                  <a:spcBef>
                    <a:spcPct val="0"/>
                  </a:spcBef>
                  <a:spcAft>
                    <a:spcPct val="0"/>
                  </a:spcAft>
                  <a:buClrTx/>
                  <a:buSzTx/>
                  <a:buFontTx/>
                  <a:buNone/>
                  <a:tabLst/>
                  <a:defRPr/>
                </a:pPr>
                <a:endPar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pic>
            <p:nvPicPr>
              <p:cNvPr id="140" name="図 139">
                <a:extLst>
                  <a:ext uri="{FF2B5EF4-FFF2-40B4-BE49-F238E27FC236}">
                    <a16:creationId xmlns:a16="http://schemas.microsoft.com/office/drawing/2014/main" id="{DC41C4CB-C09F-4FF1-9FE6-110452384BB2}"/>
                  </a:ext>
                </a:extLst>
              </p:cNvPr>
              <p:cNvPicPr>
                <a:picLocks noChangeAspect="1"/>
              </p:cNvPicPr>
              <p:nvPr/>
            </p:nvPicPr>
            <p:blipFill>
              <a:blip r:embed="rId4"/>
              <a:stretch>
                <a:fillRect/>
              </a:stretch>
            </p:blipFill>
            <p:spPr>
              <a:xfrm>
                <a:off x="3090491" y="4132370"/>
                <a:ext cx="325905" cy="324000"/>
              </a:xfrm>
              <a:prstGeom prst="rect">
                <a:avLst/>
              </a:prstGeom>
            </p:spPr>
          </p:pic>
          <p:grpSp>
            <p:nvGrpSpPr>
              <p:cNvPr id="141" name="グループ化 140">
                <a:extLst>
                  <a:ext uri="{FF2B5EF4-FFF2-40B4-BE49-F238E27FC236}">
                    <a16:creationId xmlns:a16="http://schemas.microsoft.com/office/drawing/2014/main" id="{751F48A2-E44F-4737-8F11-E6892451E693}"/>
                  </a:ext>
                </a:extLst>
              </p:cNvPr>
              <p:cNvGrpSpPr/>
              <p:nvPr/>
            </p:nvGrpSpPr>
            <p:grpSpPr>
              <a:xfrm>
                <a:off x="2748175" y="4098551"/>
                <a:ext cx="97220" cy="374949"/>
                <a:chOff x="2748175" y="4098551"/>
                <a:chExt cx="97220" cy="374949"/>
              </a:xfrm>
            </p:grpSpPr>
            <p:cxnSp>
              <p:nvCxnSpPr>
                <p:cNvPr id="145" name="直線コネクタ 144">
                  <a:extLst>
                    <a:ext uri="{FF2B5EF4-FFF2-40B4-BE49-F238E27FC236}">
                      <a16:creationId xmlns:a16="http://schemas.microsoft.com/office/drawing/2014/main" id="{3CDD293F-8858-4D49-8183-38F88352A6A6}"/>
                    </a:ext>
                  </a:extLst>
                </p:cNvPr>
                <p:cNvCxnSpPr/>
                <p:nvPr/>
              </p:nvCxnSpPr>
              <p:spPr bwMode="auto">
                <a:xfrm flipH="1">
                  <a:off x="2749669" y="4098551"/>
                  <a:ext cx="95726" cy="188762"/>
                </a:xfrm>
                <a:prstGeom prst="line">
                  <a:avLst/>
                </a:prstGeom>
                <a:noFill/>
                <a:ln w="9525" cap="flat" cmpd="sng" algn="ctr">
                  <a:solidFill>
                    <a:sysClr val="window" lastClr="FFFFFF"/>
                  </a:solidFill>
                  <a:prstDash val="solid"/>
                  <a:round/>
                  <a:headEnd type="none" w="med" len="med"/>
                  <a:tailEnd type="none" w="med" len="med"/>
                </a:ln>
                <a:effectLst/>
              </p:spPr>
            </p:cxnSp>
            <p:cxnSp>
              <p:nvCxnSpPr>
                <p:cNvPr id="146" name="直線コネクタ 145">
                  <a:extLst>
                    <a:ext uri="{FF2B5EF4-FFF2-40B4-BE49-F238E27FC236}">
                      <a16:creationId xmlns:a16="http://schemas.microsoft.com/office/drawing/2014/main" id="{E0FD0522-1F69-4E0A-9409-044F1E7C09C2}"/>
                    </a:ext>
                  </a:extLst>
                </p:cNvPr>
                <p:cNvCxnSpPr/>
                <p:nvPr/>
              </p:nvCxnSpPr>
              <p:spPr bwMode="auto">
                <a:xfrm flipH="1" flipV="1">
                  <a:off x="2748175" y="4284738"/>
                  <a:ext cx="95726" cy="188762"/>
                </a:xfrm>
                <a:prstGeom prst="line">
                  <a:avLst/>
                </a:prstGeom>
                <a:noFill/>
                <a:ln w="9525" cap="flat" cmpd="sng" algn="ctr">
                  <a:solidFill>
                    <a:sysClr val="window" lastClr="FFFFFF"/>
                  </a:solidFill>
                  <a:prstDash val="solid"/>
                  <a:round/>
                  <a:headEnd type="none" w="med" len="med"/>
                  <a:tailEnd type="none" w="med" len="med"/>
                </a:ln>
                <a:effectLst/>
              </p:spPr>
            </p:cxnSp>
          </p:grpSp>
          <p:grpSp>
            <p:nvGrpSpPr>
              <p:cNvPr id="142" name="グループ化 141">
                <a:extLst>
                  <a:ext uri="{FF2B5EF4-FFF2-40B4-BE49-F238E27FC236}">
                    <a16:creationId xmlns:a16="http://schemas.microsoft.com/office/drawing/2014/main" id="{25E1154C-94F9-41D8-9C11-13D7AD22D035}"/>
                  </a:ext>
                </a:extLst>
              </p:cNvPr>
              <p:cNvGrpSpPr/>
              <p:nvPr/>
            </p:nvGrpSpPr>
            <p:grpSpPr>
              <a:xfrm flipH="1">
                <a:off x="2943458" y="4098551"/>
                <a:ext cx="97220" cy="374949"/>
                <a:chOff x="2748175" y="4098551"/>
                <a:chExt cx="97220" cy="374949"/>
              </a:xfrm>
            </p:grpSpPr>
            <p:cxnSp>
              <p:nvCxnSpPr>
                <p:cNvPr id="143" name="直線コネクタ 142">
                  <a:extLst>
                    <a:ext uri="{FF2B5EF4-FFF2-40B4-BE49-F238E27FC236}">
                      <a16:creationId xmlns:a16="http://schemas.microsoft.com/office/drawing/2014/main" id="{8983DD2B-8869-4768-9B32-21A1461D9834}"/>
                    </a:ext>
                  </a:extLst>
                </p:cNvPr>
                <p:cNvCxnSpPr/>
                <p:nvPr/>
              </p:nvCxnSpPr>
              <p:spPr bwMode="auto">
                <a:xfrm flipH="1">
                  <a:off x="2749669" y="4098551"/>
                  <a:ext cx="95726" cy="188762"/>
                </a:xfrm>
                <a:prstGeom prst="line">
                  <a:avLst/>
                </a:prstGeom>
                <a:noFill/>
                <a:ln w="9525" cap="flat" cmpd="sng" algn="ctr">
                  <a:solidFill>
                    <a:sysClr val="window" lastClr="FFFFFF"/>
                  </a:solidFill>
                  <a:prstDash val="solid"/>
                  <a:round/>
                  <a:headEnd type="none" w="med" len="med"/>
                  <a:tailEnd type="none" w="med" len="med"/>
                </a:ln>
                <a:effectLst/>
              </p:spPr>
            </p:cxnSp>
            <p:cxnSp>
              <p:nvCxnSpPr>
                <p:cNvPr id="144" name="直線コネクタ 143">
                  <a:extLst>
                    <a:ext uri="{FF2B5EF4-FFF2-40B4-BE49-F238E27FC236}">
                      <a16:creationId xmlns:a16="http://schemas.microsoft.com/office/drawing/2014/main" id="{D4D450B3-B343-4343-8389-E568477FA8C5}"/>
                    </a:ext>
                  </a:extLst>
                </p:cNvPr>
                <p:cNvCxnSpPr/>
                <p:nvPr/>
              </p:nvCxnSpPr>
              <p:spPr bwMode="auto">
                <a:xfrm flipH="1" flipV="1">
                  <a:off x="2748175" y="4284738"/>
                  <a:ext cx="95726" cy="188762"/>
                </a:xfrm>
                <a:prstGeom prst="line">
                  <a:avLst/>
                </a:prstGeom>
                <a:noFill/>
                <a:ln w="9525" cap="flat" cmpd="sng" algn="ctr">
                  <a:solidFill>
                    <a:sysClr val="window" lastClr="FFFFFF"/>
                  </a:solidFill>
                  <a:prstDash val="solid"/>
                  <a:round/>
                  <a:headEnd type="none" w="med" len="med"/>
                  <a:tailEnd type="none" w="med" len="med"/>
                </a:ln>
                <a:effectLst/>
              </p:spPr>
            </p:cxnSp>
          </p:grpSp>
        </p:grpSp>
      </p:grpSp>
      <p:grpSp>
        <p:nvGrpSpPr>
          <p:cNvPr id="149" name="グループ化 148">
            <a:extLst>
              <a:ext uri="{FF2B5EF4-FFF2-40B4-BE49-F238E27FC236}">
                <a16:creationId xmlns:a16="http://schemas.microsoft.com/office/drawing/2014/main" id="{D651051A-3072-443D-9607-20FA754AB0E7}"/>
              </a:ext>
            </a:extLst>
          </p:cNvPr>
          <p:cNvGrpSpPr/>
          <p:nvPr/>
        </p:nvGrpSpPr>
        <p:grpSpPr>
          <a:xfrm>
            <a:off x="11719498" y="5782491"/>
            <a:ext cx="722222" cy="146897"/>
            <a:chOff x="7819522" y="3721083"/>
            <a:chExt cx="549607" cy="111788"/>
          </a:xfrm>
        </p:grpSpPr>
        <p:cxnSp>
          <p:nvCxnSpPr>
            <p:cNvPr id="150" name="直線矢印コネクタ 199">
              <a:extLst>
                <a:ext uri="{FF2B5EF4-FFF2-40B4-BE49-F238E27FC236}">
                  <a16:creationId xmlns:a16="http://schemas.microsoft.com/office/drawing/2014/main" id="{5FE2863E-3425-4400-8628-6EC39C18C6B4}"/>
                </a:ext>
              </a:extLst>
            </p:cNvPr>
            <p:cNvCxnSpPr>
              <a:cxnSpLocks noChangeShapeType="1"/>
            </p:cNvCxnSpPr>
            <p:nvPr/>
          </p:nvCxnSpPr>
          <p:spPr bwMode="auto">
            <a:xfrm>
              <a:off x="8369129" y="3721083"/>
              <a:ext cx="0" cy="104775"/>
            </a:xfrm>
            <a:prstGeom prst="straightConnector1">
              <a:avLst/>
            </a:prstGeom>
            <a:noFill/>
            <a:ln w="12700" algn="ctr">
              <a:solidFill>
                <a:srgbClr val="9F191C"/>
              </a:solidFill>
              <a:round/>
              <a:headEnd/>
              <a:tailEnd type="arrow" w="med" len="med"/>
            </a:ln>
            <a:extLst>
              <a:ext uri="{909E8E84-426E-40DD-AFC4-6F175D3DCCD1}">
                <a14:hiddenFill xmlns:a14="http://schemas.microsoft.com/office/drawing/2010/main">
                  <a:noFill/>
                </a14:hiddenFill>
              </a:ext>
            </a:extLst>
          </p:spPr>
        </p:cxnSp>
        <p:cxnSp>
          <p:nvCxnSpPr>
            <p:cNvPr id="151" name="直線矢印コネクタ 199">
              <a:extLst>
                <a:ext uri="{FF2B5EF4-FFF2-40B4-BE49-F238E27FC236}">
                  <a16:creationId xmlns:a16="http://schemas.microsoft.com/office/drawing/2014/main" id="{AFEC4E50-ED2E-426D-9985-9A41C5786E62}"/>
                </a:ext>
              </a:extLst>
            </p:cNvPr>
            <p:cNvCxnSpPr>
              <a:cxnSpLocks noChangeShapeType="1"/>
            </p:cNvCxnSpPr>
            <p:nvPr/>
          </p:nvCxnSpPr>
          <p:spPr bwMode="auto">
            <a:xfrm>
              <a:off x="7819522" y="3728096"/>
              <a:ext cx="0" cy="104775"/>
            </a:xfrm>
            <a:prstGeom prst="straightConnector1">
              <a:avLst/>
            </a:prstGeom>
            <a:noFill/>
            <a:ln w="12700" algn="ctr">
              <a:solidFill>
                <a:srgbClr val="9F191C"/>
              </a:solidFill>
              <a:round/>
              <a:headEnd/>
              <a:tailEnd type="arrow" w="med" len="med"/>
            </a:ln>
            <a:extLst>
              <a:ext uri="{909E8E84-426E-40DD-AFC4-6F175D3DCCD1}">
                <a14:hiddenFill xmlns:a14="http://schemas.microsoft.com/office/drawing/2010/main">
                  <a:noFill/>
                </a14:hiddenFill>
              </a:ext>
            </a:extLst>
          </p:spPr>
        </p:cxnSp>
      </p:grpSp>
      <p:cxnSp>
        <p:nvCxnSpPr>
          <p:cNvPr id="152" name="直線コネクタ 151">
            <a:extLst>
              <a:ext uri="{FF2B5EF4-FFF2-40B4-BE49-F238E27FC236}">
                <a16:creationId xmlns:a16="http://schemas.microsoft.com/office/drawing/2014/main" id="{3EF506F8-E5F2-4629-9CE4-EDCB76F341D0}"/>
              </a:ext>
            </a:extLst>
          </p:cNvPr>
          <p:cNvCxnSpPr/>
          <p:nvPr/>
        </p:nvCxnSpPr>
        <p:spPr bwMode="auto">
          <a:xfrm>
            <a:off x="11130733" y="5770075"/>
            <a:ext cx="1310987" cy="0"/>
          </a:xfrm>
          <a:prstGeom prst="line">
            <a:avLst/>
          </a:prstGeom>
          <a:gradFill rotWithShape="0">
            <a:gsLst>
              <a:gs pos="0">
                <a:srgbClr val="FFFFFF"/>
              </a:gs>
              <a:gs pos="100000">
                <a:srgbClr val="CACAC7"/>
              </a:gs>
            </a:gsLst>
            <a:lin ang="5400000" scaled="1"/>
          </a:gradFill>
          <a:ln w="12700"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53" name="角丸四角形 103">
            <a:extLst>
              <a:ext uri="{FF2B5EF4-FFF2-40B4-BE49-F238E27FC236}">
                <a16:creationId xmlns:a16="http://schemas.microsoft.com/office/drawing/2014/main" id="{B4B449D3-3AE6-4711-B631-5715D08DECB1}"/>
              </a:ext>
            </a:extLst>
          </p:cNvPr>
          <p:cNvSpPr/>
          <p:nvPr/>
        </p:nvSpPr>
        <p:spPr bwMode="gray">
          <a:xfrm>
            <a:off x="1931179" y="2260259"/>
            <a:ext cx="10881711" cy="880713"/>
          </a:xfrm>
          <a:prstGeom prst="roundRect">
            <a:avLst/>
          </a:prstGeom>
          <a:solidFill>
            <a:srgbClr val="A30B1A"/>
          </a:solidFill>
          <a:ln w="9525" cap="flat" cmpd="sng" algn="ctr">
            <a:solidFill>
              <a:srgbClr val="A30B1A"/>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ctr" anchorCtr="1"/>
          <a:lstStyle/>
          <a:p>
            <a:pPr algn="ctr" defTabSz="914400" fontAlgn="ctr" hangingPunct="1">
              <a:spcBef>
                <a:spcPct val="0"/>
              </a:spcBef>
              <a:spcAft>
                <a:spcPct val="0"/>
              </a:spcAft>
              <a:defRPr/>
            </a:pPr>
            <a:r>
              <a:rPr kumimoji="1" lang="en-US" altLang="ja-JP" sz="2600" kern="1200" dirty="0">
                <a:solidFill>
                  <a:prstClr val="white"/>
                </a:solidFill>
                <a:latin typeface="Arial"/>
                <a:ea typeface="Meiryo UI"/>
                <a:cs typeface="Arial"/>
              </a:rPr>
              <a:t>Integrates Human CTI and System CTI seamlessly through STIX DB</a:t>
            </a:r>
            <a:endParaRPr kumimoji="1" lang="ja-JP" altLang="en-US" sz="2600" kern="1200" dirty="0">
              <a:solidFill>
                <a:prstClr val="white"/>
              </a:solidFill>
              <a:latin typeface="Arial" charset="0"/>
              <a:ea typeface="Meiryo UI"/>
              <a:cs typeface="Arial"/>
            </a:endParaRPr>
          </a:p>
        </p:txBody>
      </p:sp>
    </p:spTree>
    <p:extLst>
      <p:ext uri="{BB962C8B-B14F-4D97-AF65-F5344CB8AC3E}">
        <p14:creationId xmlns:p14="http://schemas.microsoft.com/office/powerpoint/2010/main" val="18779102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1389E-6 0.00308 L -0.0715 -0.0002 " pathEditMode="relative" rAng="0" ptsTypes="AA">
                                      <p:cBhvr>
                                        <p:cTn id="6" dur="2000" fill="hold"/>
                                        <p:tgtEl>
                                          <p:spTgt spid="119"/>
                                        </p:tgtEl>
                                        <p:attrNameLst>
                                          <p:attrName>ppt_x</p:attrName>
                                          <p:attrName>ppt_y</p:attrName>
                                        </p:attrNameLst>
                                      </p:cBhvr>
                                      <p:rCtr x="-3581" y="-174"/>
                                    </p:animMotion>
                                  </p:childTnLst>
                                </p:cTn>
                              </p:par>
                              <p:par>
                                <p:cTn id="7" presetID="42" presetClass="path" presetSubtype="0" accel="50000" decel="50000" fill="hold" nodeType="withEffect">
                                  <p:stCondLst>
                                    <p:cond delay="0"/>
                                  </p:stCondLst>
                                  <p:childTnLst>
                                    <p:animMotion origin="layout" path="M 1.94444E-6 -0.00154 L 0.08181 -0.00058 " pathEditMode="relative" rAng="0" ptsTypes="AA">
                                      <p:cBhvr>
                                        <p:cTn id="8" dur="2000" fill="hold"/>
                                        <p:tgtEl>
                                          <p:spTgt spid="79"/>
                                        </p:tgtEl>
                                        <p:attrNameLst>
                                          <p:attrName>ppt_x</p:attrName>
                                          <p:attrName>ppt_y</p:attrName>
                                        </p:attrNameLst>
                                      </p:cBhvr>
                                      <p:rCtr x="4091" y="39"/>
                                    </p:animMotion>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1000"/>
                                        <p:tgtEl>
                                          <p:spTgt spid="57"/>
                                        </p:tgtEl>
                                      </p:cBhvr>
                                    </p:animEffect>
                                    <p:set>
                                      <p:cBhvr>
                                        <p:cTn id="12" dur="1" fill="hold">
                                          <p:stCondLst>
                                            <p:cond delay="999"/>
                                          </p:stCondLst>
                                        </p:cTn>
                                        <p:tgtEl>
                                          <p:spTgt spid="57"/>
                                        </p:tgtEl>
                                        <p:attrNameLst>
                                          <p:attrName>style.visibility</p:attrName>
                                        </p:attrNameLst>
                                      </p:cBhvr>
                                      <p:to>
                                        <p:strVal val="hidden"/>
                                      </p:to>
                                    </p:set>
                                  </p:childTnLst>
                                </p:cTn>
                              </p:par>
                            </p:childTnLst>
                          </p:cTn>
                        </p:par>
                        <p:par>
                          <p:cTn id="13" fill="hold">
                            <p:stCondLst>
                              <p:cond delay="3000"/>
                            </p:stCondLst>
                            <p:childTnLst>
                              <p:par>
                                <p:cTn id="14" presetID="16" presetClass="entr" presetSubtype="21"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barn(inVertical)">
                                      <p:cBhvr>
                                        <p:cTn id="16" dur="500"/>
                                        <p:tgtEl>
                                          <p:spTgt spid="55"/>
                                        </p:tgtEl>
                                      </p:cBhvr>
                                    </p:animEffect>
                                  </p:childTnLst>
                                </p:cTn>
                              </p:par>
                            </p:childTnLst>
                          </p:cTn>
                        </p:par>
                        <p:par>
                          <p:cTn id="17" fill="hold">
                            <p:stCondLst>
                              <p:cond delay="3500"/>
                            </p:stCondLst>
                            <p:childTnLst>
                              <p:par>
                                <p:cTn id="18" presetID="10" presetClass="exit" presetSubtype="0" fill="hold" grpId="0" nodeType="afterEffect">
                                  <p:stCondLst>
                                    <p:cond delay="0"/>
                                  </p:stCondLst>
                                  <p:childTnLst>
                                    <p:animEffect transition="out" filter="fade">
                                      <p:cBhvr>
                                        <p:cTn id="19" dur="900"/>
                                        <p:tgtEl>
                                          <p:spTgt spid="56"/>
                                        </p:tgtEl>
                                      </p:cBhvr>
                                    </p:animEffect>
                                    <p:set>
                                      <p:cBhvr>
                                        <p:cTn id="20" dur="1" fill="hold">
                                          <p:stCondLst>
                                            <p:cond delay="899"/>
                                          </p:stCondLst>
                                        </p:cTn>
                                        <p:tgtEl>
                                          <p:spTgt spid="56"/>
                                        </p:tgtEl>
                                        <p:attrNameLst>
                                          <p:attrName>style.visibility</p:attrName>
                                        </p:attrNameLst>
                                      </p:cBhvr>
                                      <p:to>
                                        <p:strVal val="hidden"/>
                                      </p:to>
                                    </p:set>
                                  </p:childTnLst>
                                </p:cTn>
                              </p:par>
                            </p:childTnLst>
                          </p:cTn>
                        </p:par>
                        <p:par>
                          <p:cTn id="21" fill="hold">
                            <p:stCondLst>
                              <p:cond delay="4400"/>
                            </p:stCondLst>
                            <p:childTnLst>
                              <p:par>
                                <p:cTn id="22" presetID="10" presetClass="exit" presetSubtype="0" fill="hold" nodeType="afterEffect">
                                  <p:stCondLst>
                                    <p:cond delay="0"/>
                                  </p:stCondLst>
                                  <p:childTnLst>
                                    <p:animEffect transition="out" filter="fade">
                                      <p:cBhvr>
                                        <p:cTn id="23" dur="500"/>
                                        <p:tgtEl>
                                          <p:spTgt spid="79"/>
                                        </p:tgtEl>
                                      </p:cBhvr>
                                    </p:animEffect>
                                    <p:set>
                                      <p:cBhvr>
                                        <p:cTn id="24" dur="1" fill="hold">
                                          <p:stCondLst>
                                            <p:cond delay="499"/>
                                          </p:stCondLst>
                                        </p:cTn>
                                        <p:tgtEl>
                                          <p:spTgt spid="79"/>
                                        </p:tgtEl>
                                        <p:attrNameLst>
                                          <p:attrName>style.visibility</p:attrName>
                                        </p:attrNameLst>
                                      </p:cBhvr>
                                      <p:to>
                                        <p:strVal val="hidden"/>
                                      </p:to>
                                    </p:set>
                                  </p:childTnLst>
                                </p:cTn>
                              </p:par>
                            </p:childTnLst>
                          </p:cTn>
                        </p:par>
                        <p:par>
                          <p:cTn id="25" fill="hold">
                            <p:stCondLst>
                              <p:cond delay="4900"/>
                            </p:stCondLst>
                            <p:childTnLst>
                              <p:par>
                                <p:cTn id="26" presetID="42" presetClass="entr" presetSubtype="0" fill="hold" nodeType="after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fade">
                                      <p:cBhvr>
                                        <p:cTn id="28" dur="500"/>
                                        <p:tgtEl>
                                          <p:spTgt spid="130"/>
                                        </p:tgtEl>
                                      </p:cBhvr>
                                    </p:animEffect>
                                    <p:anim calcmode="lin" valueType="num">
                                      <p:cBhvr>
                                        <p:cTn id="29" dur="500" fill="hold"/>
                                        <p:tgtEl>
                                          <p:spTgt spid="130"/>
                                        </p:tgtEl>
                                        <p:attrNameLst>
                                          <p:attrName>ppt_x</p:attrName>
                                        </p:attrNameLst>
                                      </p:cBhvr>
                                      <p:tavLst>
                                        <p:tav tm="0">
                                          <p:val>
                                            <p:strVal val="#ppt_x"/>
                                          </p:val>
                                        </p:tav>
                                        <p:tav tm="100000">
                                          <p:val>
                                            <p:strVal val="#ppt_x"/>
                                          </p:val>
                                        </p:tav>
                                      </p:tavLst>
                                    </p:anim>
                                    <p:anim calcmode="lin" valueType="num">
                                      <p:cBhvr>
                                        <p:cTn id="30" dur="500" fill="hold"/>
                                        <p:tgtEl>
                                          <p:spTgt spid="130"/>
                                        </p:tgtEl>
                                        <p:attrNameLst>
                                          <p:attrName>ppt_y</p:attrName>
                                        </p:attrNameLst>
                                      </p:cBhvr>
                                      <p:tavLst>
                                        <p:tav tm="0">
                                          <p:val>
                                            <p:strVal val="#ppt_y+.1"/>
                                          </p:val>
                                        </p:tav>
                                        <p:tav tm="100000">
                                          <p:val>
                                            <p:strVal val="#ppt_y"/>
                                          </p:val>
                                        </p:tav>
                                      </p:tavLst>
                                    </p:anim>
                                  </p:childTnLst>
                                </p:cTn>
                              </p:par>
                            </p:childTnLst>
                          </p:cTn>
                        </p:par>
                        <p:par>
                          <p:cTn id="31" fill="hold">
                            <p:stCondLst>
                              <p:cond delay="5400"/>
                            </p:stCondLst>
                            <p:childTnLst>
                              <p:par>
                                <p:cTn id="32" presetID="16" presetClass="entr" presetSubtype="21" fill="hold" nodeType="afterEffect">
                                  <p:stCondLst>
                                    <p:cond delay="0"/>
                                  </p:stCondLst>
                                  <p:childTnLst>
                                    <p:set>
                                      <p:cBhvr>
                                        <p:cTn id="33" dur="1" fill="hold">
                                          <p:stCondLst>
                                            <p:cond delay="0"/>
                                          </p:stCondLst>
                                        </p:cTn>
                                        <p:tgtEl>
                                          <p:spTgt spid="131"/>
                                        </p:tgtEl>
                                        <p:attrNameLst>
                                          <p:attrName>style.visibility</p:attrName>
                                        </p:attrNameLst>
                                      </p:cBhvr>
                                      <p:to>
                                        <p:strVal val="visible"/>
                                      </p:to>
                                    </p:set>
                                    <p:animEffect transition="in" filter="barn(inVertical)">
                                      <p:cBhvr>
                                        <p:cTn id="34" dur="1000"/>
                                        <p:tgtEl>
                                          <p:spTgt spid="131"/>
                                        </p:tgtEl>
                                      </p:cBhvr>
                                    </p:animEffect>
                                  </p:childTnLst>
                                </p:cTn>
                              </p:par>
                              <p:par>
                                <p:cTn id="35" presetID="16" presetClass="entr" presetSubtype="21" fill="hold"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barn(inVertical)">
                                      <p:cBhvr>
                                        <p:cTn id="37" dur="1000"/>
                                        <p:tgtEl>
                                          <p:spTgt spid="13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53"/>
                                        </p:tgtEl>
                                        <p:attrNameLst>
                                          <p:attrName>style.visibility</p:attrName>
                                        </p:attrNameLst>
                                      </p:cBhvr>
                                      <p:to>
                                        <p:strVal val="visible"/>
                                      </p:to>
                                    </p:set>
                                    <p:animEffect transition="in" filter="circle(in)">
                                      <p:cBhvr>
                                        <p:cTn id="42"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1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F1B7DD81-B249-40EB-BA51-5EA6349C4007}"/>
              </a:ext>
            </a:extLst>
          </p:cNvPr>
          <p:cNvSpPr>
            <a:spLocks noGrp="1"/>
          </p:cNvSpPr>
          <p:nvPr>
            <p:ph type="title"/>
          </p:nvPr>
        </p:nvSpPr>
        <p:spPr>
          <a:xfrm>
            <a:off x="1066800" y="2211054"/>
            <a:ext cx="12496800" cy="2788920"/>
          </a:xfrm>
        </p:spPr>
        <p:txBody>
          <a:bodyPr anchor="ctr">
            <a:normAutofit/>
          </a:bodyPr>
          <a:lstStyle/>
          <a:p>
            <a:pPr algn="ctr"/>
            <a:r>
              <a:rPr kumimoji="1" lang="en-US" altLang="ja-JP" sz="9600" dirty="0"/>
              <a:t>S-TIP Functions</a:t>
            </a:r>
            <a:br>
              <a:rPr kumimoji="1" lang="en-US" altLang="ja-JP" sz="9600" dirty="0"/>
            </a:br>
            <a:endParaRPr kumimoji="1" lang="ja-JP" altLang="en-US" sz="9600" dirty="0"/>
          </a:p>
        </p:txBody>
      </p:sp>
      <p:sp>
        <p:nvSpPr>
          <p:cNvPr id="6"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B65BA9A8-BEA6-4918-A93A-3B4CA236F198}"/>
              </a:ext>
            </a:extLst>
          </p:cNvPr>
          <p:cNvSpPr txBox="1"/>
          <p:nvPr/>
        </p:nvSpPr>
        <p:spPr>
          <a:xfrm>
            <a:off x="1551008" y="4421529"/>
            <a:ext cx="12012592" cy="2668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2400" anchor="t" anchorCtr="0">
            <a:noAutofit/>
          </a:bodyPr>
          <a:lstStyle>
            <a:lvl1pPr defTabSz="914400">
              <a:defRPr sz="2400" spc="-44">
                <a:solidFill>
                  <a:srgbClr val="01CF89"/>
                </a:solidFill>
                <a:latin typeface="Spartan Thin Medium"/>
                <a:ea typeface="Spartan Thin Medium"/>
                <a:cs typeface="Spartan Thin Medium"/>
                <a:sym typeface="Spartan Thin Medium"/>
              </a:defRPr>
            </a:lvl1pPr>
          </a:lstStyle>
          <a:p>
            <a:pPr marL="347472" marR="0" indent="-347472" algn="l" rtl="0" fontAlgn="auto" latinLnBrk="0" hangingPunct="0">
              <a:spcBef>
                <a:spcPts val="0"/>
              </a:spcBef>
              <a:spcAft>
                <a:spcPts val="0"/>
              </a:spcAft>
              <a:buClrTx/>
              <a:buSzPts val="3600"/>
              <a:buFont typeface="Arial" panose="020B0604020202020204" pitchFamily="34" charset="0"/>
              <a:buChar char="•"/>
            </a:pPr>
            <a:r>
              <a:rPr lang="en-US" altLang="ja-JP" sz="4400" spc="0" dirty="0">
                <a:solidFill>
                  <a:srgbClr val="BB2495"/>
                </a:solidFill>
                <a:latin typeface="Arial Black" panose="020B0A04020102020204" pitchFamily="34" charset="0"/>
                <a:ea typeface="Asap SemiBold"/>
                <a:cs typeface="Asap SemiBold"/>
              </a:rPr>
              <a:t>CTI Element Extractor</a:t>
            </a:r>
            <a:endParaRPr lang="en-US" altLang="ja-JP" sz="4400" b="0" i="0" spc="0" baseline="0" dirty="0">
              <a:ln>
                <a:noFill/>
              </a:ln>
              <a:solidFill>
                <a:srgbClr val="BB2495"/>
              </a:solidFill>
              <a:effectLst/>
              <a:latin typeface="Arial Black" panose="020B0A04020102020204" pitchFamily="34" charset="0"/>
              <a:ea typeface="Asap SemiBold"/>
              <a:cs typeface="Asap SemiBold"/>
            </a:endParaRPr>
          </a:p>
          <a:p>
            <a:pPr marL="347472" marR="0" indent="-347472" algn="l" rtl="0" fontAlgn="auto" latinLnBrk="0" hangingPunct="0">
              <a:spcBef>
                <a:spcPts val="0"/>
              </a:spcBef>
              <a:spcAft>
                <a:spcPts val="0"/>
              </a:spcAft>
              <a:buClrTx/>
              <a:buSzPts val="3600"/>
              <a:buFont typeface="Arial" panose="020B0604020202020204" pitchFamily="34" charset="0"/>
              <a:buChar char="•"/>
            </a:pPr>
            <a:r>
              <a:rPr lang="en-US" altLang="ja-JP" sz="4400" b="0" i="0" spc="0" baseline="0" dirty="0">
                <a:ln>
                  <a:noFill/>
                </a:ln>
                <a:solidFill>
                  <a:srgbClr val="BB2495"/>
                </a:solidFill>
                <a:effectLst/>
                <a:latin typeface="Arial Black" panose="020B0A04020102020204" pitchFamily="34" charset="0"/>
                <a:ea typeface="Asap SemiBold"/>
                <a:cs typeface="Asap SemiBold"/>
              </a:rPr>
              <a:t>CTI Graph Analytics</a:t>
            </a:r>
          </a:p>
          <a:p>
            <a:pPr marL="347472" marR="0" indent="-347472" algn="l" rtl="0" fontAlgn="auto" latinLnBrk="0" hangingPunct="0">
              <a:spcBef>
                <a:spcPts val="0"/>
              </a:spcBef>
              <a:spcAft>
                <a:spcPts val="0"/>
              </a:spcAft>
              <a:buClrTx/>
              <a:buSzPts val="3600"/>
              <a:buFont typeface="Arial" panose="020B0604020202020204" pitchFamily="34" charset="0"/>
              <a:buChar char="•"/>
            </a:pPr>
            <a:r>
              <a:rPr lang="en-US" altLang="ja-JP" sz="4400" spc="0" dirty="0">
                <a:solidFill>
                  <a:srgbClr val="BB2495"/>
                </a:solidFill>
                <a:latin typeface="Arial Black" panose="020B0A04020102020204" pitchFamily="34" charset="0"/>
                <a:ea typeface="Asap SemiBold"/>
                <a:cs typeface="Asap SemiBold"/>
              </a:rPr>
              <a:t>Integration with other platforms</a:t>
            </a:r>
            <a:endParaRPr lang="en-US" altLang="ja-JP" sz="4400" b="0" i="0" spc="0" baseline="0" dirty="0">
              <a:ln>
                <a:noFill/>
              </a:ln>
              <a:solidFill>
                <a:srgbClr val="BB2495"/>
              </a:solidFill>
              <a:effectLst/>
              <a:latin typeface="Arial Black" panose="020B0A04020102020204" pitchFamily="34" charset="0"/>
              <a:ea typeface="Asap SemiBold"/>
              <a:cs typeface="Asap SemiBold"/>
            </a:endParaRPr>
          </a:p>
        </p:txBody>
      </p:sp>
    </p:spTree>
    <p:extLst>
      <p:ext uri="{BB962C8B-B14F-4D97-AF65-F5344CB8AC3E}">
        <p14:creationId xmlns:p14="http://schemas.microsoft.com/office/powerpoint/2010/main" val="33204291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F87B7115-1520-3743-91A7-A9BE690D20CE}"/>
              </a:ext>
            </a:extLst>
          </p:cNvPr>
          <p:cNvPicPr>
            <a:picLocks/>
          </p:cNvPicPr>
          <p:nvPr/>
        </p:nvPicPr>
        <p:blipFill>
          <a:blip r:embed="rId3"/>
          <a:stretch>
            <a:fillRect/>
          </a:stretch>
        </p:blipFill>
        <p:spPr>
          <a:xfrm>
            <a:off x="701458" y="2392471"/>
            <a:ext cx="13166942" cy="5102886"/>
          </a:xfrm>
          <a:prstGeom prst="rect">
            <a:avLst/>
          </a:prstGeom>
          <a:ln w="12700">
            <a:miter lim="400000"/>
          </a:ln>
          <a:effectLst>
            <a:outerShdw blurRad="50800" dist="38100" dir="2700000" algn="tl" rotWithShape="0">
              <a:prstClr val="black">
                <a:alpha val="40000"/>
              </a:prstClr>
            </a:outerShdw>
          </a:effectLst>
        </p:spPr>
      </p:pic>
      <p:pic>
        <p:nvPicPr>
          <p:cNvPr id="7" name="図 6" descr="スクリーンショットの画面&#10;&#10;自動的に生成された説明">
            <a:extLst>
              <a:ext uri="{FF2B5EF4-FFF2-40B4-BE49-F238E27FC236}">
                <a16:creationId xmlns:a16="http://schemas.microsoft.com/office/drawing/2014/main" id="{3AFD8A00-3669-40BB-8D6F-8167F6802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5991" y="3171515"/>
            <a:ext cx="6072434" cy="4313445"/>
          </a:xfrm>
          <a:prstGeom prst="rect">
            <a:avLst/>
          </a:prstGeom>
        </p:spPr>
      </p:pic>
      <p:pic>
        <p:nvPicPr>
          <p:cNvPr id="4" name="図 3" descr="スクリーンショットの画面&#10;&#10;自動的に生成された説明">
            <a:extLst>
              <a:ext uri="{FF2B5EF4-FFF2-40B4-BE49-F238E27FC236}">
                <a16:creationId xmlns:a16="http://schemas.microsoft.com/office/drawing/2014/main" id="{5B79B26F-8137-4019-B72A-BD7A966DC9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160" y="3188247"/>
            <a:ext cx="5265876" cy="3284505"/>
          </a:xfrm>
          <a:prstGeom prst="rect">
            <a:avLst/>
          </a:prstGeom>
        </p:spPr>
      </p:pic>
      <p:sp>
        <p:nvSpPr>
          <p:cNvPr id="9" name="角丸四角形 8">
            <a:extLst>
              <a:ext uri="{FF2B5EF4-FFF2-40B4-BE49-F238E27FC236}">
                <a16:creationId xmlns:a16="http://schemas.microsoft.com/office/drawing/2014/main" id="{D8A5F537-45C3-461C-AB44-9E886AF9B245}"/>
              </a:ext>
            </a:extLst>
          </p:cNvPr>
          <p:cNvSpPr/>
          <p:nvPr/>
        </p:nvSpPr>
        <p:spPr bwMode="gray">
          <a:xfrm>
            <a:off x="1611357" y="4834039"/>
            <a:ext cx="1001610" cy="171862"/>
          </a:xfrm>
          <a:prstGeom prst="roundRect">
            <a:avLst/>
          </a:prstGeom>
          <a:noFill/>
          <a:ln w="127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0" name="角丸四角形 9">
            <a:extLst>
              <a:ext uri="{FF2B5EF4-FFF2-40B4-BE49-F238E27FC236}">
                <a16:creationId xmlns:a16="http://schemas.microsoft.com/office/drawing/2014/main" id="{406A024F-C805-47D8-BF17-B29D04F4DC71}"/>
              </a:ext>
            </a:extLst>
          </p:cNvPr>
          <p:cNvSpPr/>
          <p:nvPr/>
        </p:nvSpPr>
        <p:spPr bwMode="gray">
          <a:xfrm>
            <a:off x="1285574" y="5214980"/>
            <a:ext cx="3010202" cy="189469"/>
          </a:xfrm>
          <a:prstGeom prst="roundRect">
            <a:avLst/>
          </a:prstGeom>
          <a:noFill/>
          <a:ln w="127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1" name="角丸四角形 10">
            <a:extLst>
              <a:ext uri="{FF2B5EF4-FFF2-40B4-BE49-F238E27FC236}">
                <a16:creationId xmlns:a16="http://schemas.microsoft.com/office/drawing/2014/main" id="{C7E4CD71-FD85-48FC-828F-8E4F66D44DBF}"/>
              </a:ext>
            </a:extLst>
          </p:cNvPr>
          <p:cNvSpPr/>
          <p:nvPr/>
        </p:nvSpPr>
        <p:spPr bwMode="gray">
          <a:xfrm>
            <a:off x="3855022" y="5600382"/>
            <a:ext cx="440754" cy="189154"/>
          </a:xfrm>
          <a:prstGeom prst="roundRect">
            <a:avLst/>
          </a:prstGeom>
          <a:noFill/>
          <a:ln w="127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2" name="角丸四角形 11">
            <a:extLst>
              <a:ext uri="{FF2B5EF4-FFF2-40B4-BE49-F238E27FC236}">
                <a16:creationId xmlns:a16="http://schemas.microsoft.com/office/drawing/2014/main" id="{0CF87D43-09D2-4B57-AC13-A0743D4D8DDB}"/>
              </a:ext>
            </a:extLst>
          </p:cNvPr>
          <p:cNvSpPr/>
          <p:nvPr/>
        </p:nvSpPr>
        <p:spPr bwMode="gray">
          <a:xfrm>
            <a:off x="1948100" y="5439883"/>
            <a:ext cx="1001609" cy="131923"/>
          </a:xfrm>
          <a:prstGeom prst="roundRect">
            <a:avLst/>
          </a:prstGeom>
          <a:noFill/>
          <a:ln w="127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pic>
        <p:nvPicPr>
          <p:cNvPr id="18" name="図 17">
            <a:extLst>
              <a:ext uri="{FF2B5EF4-FFF2-40B4-BE49-F238E27FC236}">
                <a16:creationId xmlns:a16="http://schemas.microsoft.com/office/drawing/2014/main" id="{C5409D0C-C97F-4615-8593-6FD7FBA1DBC3}"/>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gray">
          <a:xfrm rot="10501169">
            <a:off x="6448192" y="6135347"/>
            <a:ext cx="1320542" cy="85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角丸四角形 8">
            <a:extLst>
              <a:ext uri="{FF2B5EF4-FFF2-40B4-BE49-F238E27FC236}">
                <a16:creationId xmlns:a16="http://schemas.microsoft.com/office/drawing/2014/main" id="{A89583AD-C2B5-47F6-8CF4-FE5ACA7E2307}"/>
              </a:ext>
            </a:extLst>
          </p:cNvPr>
          <p:cNvSpPr/>
          <p:nvPr/>
        </p:nvSpPr>
        <p:spPr bwMode="gray">
          <a:xfrm>
            <a:off x="1986201" y="5025572"/>
            <a:ext cx="543776" cy="163952"/>
          </a:xfrm>
          <a:prstGeom prst="roundRect">
            <a:avLst/>
          </a:prstGeom>
          <a:noFill/>
          <a:ln w="127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6" name="角丸四角形 11">
            <a:extLst>
              <a:ext uri="{FF2B5EF4-FFF2-40B4-BE49-F238E27FC236}">
                <a16:creationId xmlns:a16="http://schemas.microsoft.com/office/drawing/2014/main" id="{0A80A492-4A31-47F5-9DBC-532AE3EF76FE}"/>
              </a:ext>
            </a:extLst>
          </p:cNvPr>
          <p:cNvSpPr/>
          <p:nvPr/>
        </p:nvSpPr>
        <p:spPr bwMode="gray">
          <a:xfrm>
            <a:off x="1278862" y="5589818"/>
            <a:ext cx="1001609" cy="189468"/>
          </a:xfrm>
          <a:prstGeom prst="roundRect">
            <a:avLst/>
          </a:prstGeom>
          <a:noFill/>
          <a:ln w="127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cxnSp>
        <p:nvCxnSpPr>
          <p:cNvPr id="38" name="コネクタ: カギ線 37">
            <a:extLst>
              <a:ext uri="{FF2B5EF4-FFF2-40B4-BE49-F238E27FC236}">
                <a16:creationId xmlns:a16="http://schemas.microsoft.com/office/drawing/2014/main" id="{98EA312C-F18A-49E0-B24D-A7589B3777B8}"/>
              </a:ext>
            </a:extLst>
          </p:cNvPr>
          <p:cNvCxnSpPr>
            <a:cxnSpLocks/>
          </p:cNvCxnSpPr>
          <p:nvPr/>
        </p:nvCxnSpPr>
        <p:spPr>
          <a:xfrm>
            <a:off x="2949711" y="5501702"/>
            <a:ext cx="7108688" cy="577930"/>
          </a:xfrm>
          <a:prstGeom prst="bentConnector3">
            <a:avLst>
              <a:gd name="adj1" fmla="val 50000"/>
            </a:avLst>
          </a:prstGeom>
          <a:noFill/>
          <a:ln w="952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40" name="コネクタ: カギ線 39">
            <a:extLst>
              <a:ext uri="{FF2B5EF4-FFF2-40B4-BE49-F238E27FC236}">
                <a16:creationId xmlns:a16="http://schemas.microsoft.com/office/drawing/2014/main" id="{BA98B4A2-D3E0-4FD4-995C-EC974E7FEF7B}"/>
              </a:ext>
            </a:extLst>
          </p:cNvPr>
          <p:cNvCxnSpPr>
            <a:cxnSpLocks/>
            <a:stCxn id="11" idx="2"/>
          </p:cNvCxnSpPr>
          <p:nvPr/>
        </p:nvCxnSpPr>
        <p:spPr>
          <a:xfrm rot="16200000" flipH="1">
            <a:off x="6832212" y="3032723"/>
            <a:ext cx="1530920" cy="7044546"/>
          </a:xfrm>
          <a:prstGeom prst="bentConnector2">
            <a:avLst/>
          </a:prstGeom>
          <a:noFill/>
          <a:ln w="952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57" name="コネクタ: カギ線 56">
            <a:extLst>
              <a:ext uri="{FF2B5EF4-FFF2-40B4-BE49-F238E27FC236}">
                <a16:creationId xmlns:a16="http://schemas.microsoft.com/office/drawing/2014/main" id="{9B991037-C1E1-4BDD-9780-D6E5D9A89BB4}"/>
              </a:ext>
            </a:extLst>
          </p:cNvPr>
          <p:cNvCxnSpPr>
            <a:cxnSpLocks/>
            <a:stCxn id="9" idx="0"/>
          </p:cNvCxnSpPr>
          <p:nvPr/>
        </p:nvCxnSpPr>
        <p:spPr>
          <a:xfrm rot="5400000" flipH="1" flipV="1">
            <a:off x="6527488" y="-300523"/>
            <a:ext cx="719237" cy="9549889"/>
          </a:xfrm>
          <a:prstGeom prst="bentConnector2">
            <a:avLst/>
          </a:prstGeom>
          <a:noFill/>
          <a:ln w="952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60" name="コネクタ: カギ線 59">
            <a:extLst>
              <a:ext uri="{FF2B5EF4-FFF2-40B4-BE49-F238E27FC236}">
                <a16:creationId xmlns:a16="http://schemas.microsoft.com/office/drawing/2014/main" id="{72815A39-42A4-488F-A0D9-31970FD07577}"/>
              </a:ext>
            </a:extLst>
          </p:cNvPr>
          <p:cNvCxnSpPr>
            <a:cxnSpLocks/>
          </p:cNvCxnSpPr>
          <p:nvPr/>
        </p:nvCxnSpPr>
        <p:spPr>
          <a:xfrm flipV="1">
            <a:off x="2647203" y="4402560"/>
            <a:ext cx="9014848" cy="728480"/>
          </a:xfrm>
          <a:prstGeom prst="bentConnector3">
            <a:avLst>
              <a:gd name="adj1" fmla="val 50000"/>
            </a:avLst>
          </a:prstGeom>
          <a:noFill/>
          <a:ln w="952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64" name="コネクタ: カギ線 63">
            <a:extLst>
              <a:ext uri="{FF2B5EF4-FFF2-40B4-BE49-F238E27FC236}">
                <a16:creationId xmlns:a16="http://schemas.microsoft.com/office/drawing/2014/main" id="{09E2FBE8-6447-40B7-978B-7166F70488E7}"/>
              </a:ext>
            </a:extLst>
          </p:cNvPr>
          <p:cNvCxnSpPr>
            <a:cxnSpLocks/>
            <a:stCxn id="10" idx="3"/>
          </p:cNvCxnSpPr>
          <p:nvPr/>
        </p:nvCxnSpPr>
        <p:spPr>
          <a:xfrm flipV="1">
            <a:off x="4295776" y="4621867"/>
            <a:ext cx="7366275" cy="687848"/>
          </a:xfrm>
          <a:prstGeom prst="bentConnector3">
            <a:avLst>
              <a:gd name="adj1" fmla="val 41207"/>
            </a:avLst>
          </a:prstGeom>
          <a:noFill/>
          <a:ln w="952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68" name="コネクタ: カギ線 67">
            <a:extLst>
              <a:ext uri="{FF2B5EF4-FFF2-40B4-BE49-F238E27FC236}">
                <a16:creationId xmlns:a16="http://schemas.microsoft.com/office/drawing/2014/main" id="{FC765701-F0A5-492D-9F7F-4A3D5436F454}"/>
              </a:ext>
            </a:extLst>
          </p:cNvPr>
          <p:cNvCxnSpPr>
            <a:cxnSpLocks/>
            <a:stCxn id="36" idx="2"/>
          </p:cNvCxnSpPr>
          <p:nvPr/>
        </p:nvCxnSpPr>
        <p:spPr>
          <a:xfrm rot="5400000" flipH="1" flipV="1">
            <a:off x="6268496" y="385731"/>
            <a:ext cx="904726" cy="9882384"/>
          </a:xfrm>
          <a:prstGeom prst="bentConnector4">
            <a:avLst>
              <a:gd name="adj1" fmla="val -10619"/>
              <a:gd name="adj2" fmla="val 58032"/>
            </a:avLst>
          </a:prstGeom>
          <a:noFill/>
          <a:ln w="952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sp>
        <p:nvSpPr>
          <p:cNvPr id="2"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2B39D5F1-5895-45EB-89BA-2BD25E18B10C}"/>
              </a:ext>
            </a:extLst>
          </p:cNvPr>
          <p:cNvSpPr txBox="1"/>
          <p:nvPr/>
        </p:nvSpPr>
        <p:spPr>
          <a:xfrm>
            <a:off x="497759" y="1380345"/>
            <a:ext cx="7422559" cy="7852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 tIns="30480" rIns="30480" bIns="32400" anchor="t" anchorCtr="0">
            <a:noAutofit/>
          </a:bodyPr>
          <a:lstStyle>
            <a:lvl1pPr defTabSz="914400">
              <a:defRPr sz="2400" spc="-44">
                <a:solidFill>
                  <a:srgbClr val="01CF89"/>
                </a:solidFill>
                <a:latin typeface="Spartan Thin Medium"/>
                <a:ea typeface="Spartan Thin Medium"/>
                <a:cs typeface="Spartan Thin Medium"/>
                <a:sym typeface="Spartan Thin Medium"/>
              </a:defRPr>
            </a:lvl1pPr>
          </a:lstStyle>
          <a:p>
            <a:pPr marR="0" algn="l" rtl="0" fontAlgn="auto" latinLnBrk="0" hangingPunct="0">
              <a:spcBef>
                <a:spcPts val="0"/>
              </a:spcBef>
              <a:spcAft>
                <a:spcPts val="0"/>
              </a:spcAft>
              <a:buClrTx/>
              <a:buSzPts val="3600"/>
            </a:pPr>
            <a:r>
              <a:rPr lang="en-US" altLang="ja-JP" sz="4400" spc="0" dirty="0">
                <a:solidFill>
                  <a:srgbClr val="BB2495"/>
                </a:solidFill>
                <a:latin typeface="Arial Black" panose="020B0A04020102020204" pitchFamily="34" charset="0"/>
                <a:ea typeface="Asap SemiBold"/>
                <a:cs typeface="Asap SemiBold"/>
              </a:rPr>
              <a:t>CTI Element Extractor</a:t>
            </a:r>
            <a:endParaRPr lang="en-US" altLang="ja-JP" sz="4400" b="0" i="0" spc="0" baseline="0" dirty="0">
              <a:ln>
                <a:noFill/>
              </a:ln>
              <a:solidFill>
                <a:srgbClr val="BB2495"/>
              </a:solidFill>
              <a:effectLst/>
              <a:latin typeface="Arial Black" panose="020B0A04020102020204" pitchFamily="34" charset="0"/>
              <a:ea typeface="Asap SemiBold"/>
              <a:cs typeface="Asap SemiBo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par>
                                <p:cTn id="32" presetID="22" presetClass="entr" presetSubtype="8"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par>
                                <p:cTn id="35" presetID="22" presetClass="entr" presetSubtype="8"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par>
                                <p:cTn id="38" presetID="22" presetClass="entr" presetSubtype="8"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left)">
                                      <p:cBhvr>
                                        <p:cTn id="40" dur="500"/>
                                        <p:tgtEl>
                                          <p:spTgt spid="60"/>
                                        </p:tgtEl>
                                      </p:cBhvr>
                                    </p:animEffect>
                                  </p:childTnLst>
                                </p:cTn>
                              </p:par>
                              <p:par>
                                <p:cTn id="41" presetID="22" presetClass="entr" presetSubtype="8"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wipe(left)">
                                      <p:cBhvr>
                                        <p:cTn id="43" dur="500"/>
                                        <p:tgtEl>
                                          <p:spTgt spid="64"/>
                                        </p:tgtEl>
                                      </p:cBhvr>
                                    </p:animEffect>
                                  </p:childTnLst>
                                </p:cTn>
                              </p:par>
                              <p:par>
                                <p:cTn id="44" presetID="22" presetClass="entr" presetSubtype="8"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left)">
                                      <p:cBhvr>
                                        <p:cTn id="46" dur="500"/>
                                        <p:tgtEl>
                                          <p:spTgt spid="68"/>
                                        </p:tgtEl>
                                      </p:cBhvr>
                                    </p:animEffect>
                                  </p:childTnLst>
                                </p:cTn>
                              </p:par>
                            </p:childTnLst>
                          </p:cTn>
                        </p:par>
                        <p:par>
                          <p:cTn id="47" fill="hold">
                            <p:stCondLst>
                              <p:cond delay="1000"/>
                            </p:stCondLst>
                            <p:childTnLst>
                              <p:par>
                                <p:cTn id="48" presetID="22" presetClass="entr" presetSubtype="4"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down)">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6"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F87B7115-1520-3743-91A7-A9BE690D20CE}"/>
              </a:ext>
            </a:extLst>
          </p:cNvPr>
          <p:cNvPicPr>
            <a:picLocks/>
          </p:cNvPicPr>
          <p:nvPr/>
        </p:nvPicPr>
        <p:blipFill>
          <a:blip r:embed="rId3"/>
          <a:stretch>
            <a:fillRect/>
          </a:stretch>
        </p:blipFill>
        <p:spPr>
          <a:xfrm>
            <a:off x="1503124" y="2141951"/>
            <a:ext cx="10985326" cy="5627305"/>
          </a:xfrm>
          <a:prstGeom prst="rect">
            <a:avLst/>
          </a:prstGeom>
          <a:ln w="12700">
            <a:miter lim="400000"/>
          </a:ln>
          <a:effectLst>
            <a:outerShdw blurRad="50800" dist="38100" dir="2700000" algn="tl" rotWithShape="0">
              <a:prstClr val="black">
                <a:alpha val="40000"/>
              </a:prstClr>
            </a:outerShdw>
          </a:effectLst>
        </p:spPr>
      </p:pic>
      <p:pic>
        <p:nvPicPr>
          <p:cNvPr id="19" name="図 18">
            <a:extLst>
              <a:ext uri="{FF2B5EF4-FFF2-40B4-BE49-F238E27FC236}">
                <a16:creationId xmlns:a16="http://schemas.microsoft.com/office/drawing/2014/main" id="{C99C2C22-B965-4DF7-B3BC-778FE80EA4FA}"/>
              </a:ext>
            </a:extLst>
          </p:cNvPr>
          <p:cNvPicPr>
            <a:picLocks noChangeAspect="1"/>
          </p:cNvPicPr>
          <p:nvPr/>
        </p:nvPicPr>
        <p:blipFill>
          <a:blip r:embed="rId4"/>
          <a:stretch>
            <a:fillRect/>
          </a:stretch>
        </p:blipFill>
        <p:spPr>
          <a:xfrm>
            <a:off x="1601242" y="2206298"/>
            <a:ext cx="10774474" cy="5537906"/>
          </a:xfrm>
          <a:prstGeom prst="rect">
            <a:avLst/>
          </a:prstGeom>
        </p:spPr>
      </p:pic>
      <p:sp>
        <p:nvSpPr>
          <p:cNvPr id="2"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0C9675BD-860E-46E7-BDDF-93C71B59F6E1}"/>
              </a:ext>
            </a:extLst>
          </p:cNvPr>
          <p:cNvSpPr txBox="1"/>
          <p:nvPr/>
        </p:nvSpPr>
        <p:spPr>
          <a:xfrm>
            <a:off x="497759" y="1380345"/>
            <a:ext cx="7422559" cy="7852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2400" anchor="t" anchorCtr="0">
            <a:noAutofit/>
          </a:bodyPr>
          <a:lstStyle>
            <a:lvl1pPr defTabSz="914400">
              <a:defRPr sz="2400" spc="-44">
                <a:solidFill>
                  <a:srgbClr val="01CF89"/>
                </a:solidFill>
                <a:latin typeface="Spartan Thin Medium"/>
                <a:ea typeface="Spartan Thin Medium"/>
                <a:cs typeface="Spartan Thin Medium"/>
                <a:sym typeface="Spartan Thin Medium"/>
              </a:defRPr>
            </a:lvl1pPr>
          </a:lstStyle>
          <a:p>
            <a:pPr marR="0" algn="l" rtl="0" fontAlgn="auto" latinLnBrk="0" hangingPunct="0">
              <a:spcBef>
                <a:spcPts val="0"/>
              </a:spcBef>
              <a:spcAft>
                <a:spcPts val="0"/>
              </a:spcAft>
              <a:buClrTx/>
              <a:buSzPts val="3600"/>
            </a:pPr>
            <a:r>
              <a:rPr lang="en-US" altLang="ja-JP" sz="4400" spc="0" dirty="0">
                <a:solidFill>
                  <a:srgbClr val="BB2495"/>
                </a:solidFill>
                <a:latin typeface="Arial Black" panose="020B0A04020102020204" pitchFamily="34" charset="0"/>
                <a:ea typeface="Asap SemiBold"/>
                <a:cs typeface="Asap SemiBold"/>
              </a:rPr>
              <a:t>CTI Graph Analytics</a:t>
            </a:r>
            <a:endParaRPr lang="en-US" altLang="ja-JP" sz="4400" b="0" i="0" spc="0" baseline="0" dirty="0">
              <a:ln>
                <a:noFill/>
              </a:ln>
              <a:solidFill>
                <a:srgbClr val="BB2495"/>
              </a:solidFill>
              <a:effectLst/>
              <a:latin typeface="Arial Black" panose="020B0A04020102020204" pitchFamily="34" charset="0"/>
              <a:ea typeface="Asap SemiBold"/>
              <a:cs typeface="Asap SemiBold"/>
            </a:endParaRPr>
          </a:p>
        </p:txBody>
      </p:sp>
    </p:spTree>
    <p:extLst>
      <p:ext uri="{BB962C8B-B14F-4D97-AF65-F5344CB8AC3E}">
        <p14:creationId xmlns:p14="http://schemas.microsoft.com/office/powerpoint/2010/main" val="501975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2269B380-99DD-4E33-9D9A-8BBFE361B093}"/>
              </a:ext>
            </a:extLst>
          </p:cNvPr>
          <p:cNvSpPr txBox="1"/>
          <p:nvPr/>
        </p:nvSpPr>
        <p:spPr>
          <a:xfrm>
            <a:off x="1256806" y="2480152"/>
            <a:ext cx="10605342" cy="4610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2400" anchor="t" anchorCtr="0">
            <a:noAutofit/>
          </a:bodyPr>
          <a:lstStyle>
            <a:lvl1pPr defTabSz="914400">
              <a:defRPr sz="2400" spc="-44">
                <a:solidFill>
                  <a:srgbClr val="01CF89"/>
                </a:solidFill>
                <a:latin typeface="Spartan Thin Medium"/>
                <a:ea typeface="Spartan Thin Medium"/>
                <a:cs typeface="Spartan Thin Medium"/>
                <a:sym typeface="Spartan Thin Medium"/>
              </a:defRPr>
            </a:lvl1pPr>
          </a:lstStyle>
          <a:p>
            <a:pPr marL="347472" marR="0" indent="-347472" algn="l" rtl="0" fontAlgn="auto" latinLnBrk="0" hangingPunct="0">
              <a:spcBef>
                <a:spcPts val="0"/>
              </a:spcBef>
              <a:spcAft>
                <a:spcPts val="0"/>
              </a:spcAft>
              <a:buClrTx/>
              <a:buSzPts val="3600"/>
              <a:buFont typeface="Arial" panose="020B0604020202020204" pitchFamily="34" charset="0"/>
              <a:buChar char="•"/>
            </a:pPr>
            <a:r>
              <a:rPr lang="en-US" altLang="ja-JP" sz="4000" b="0" i="0" spc="0" baseline="0" dirty="0">
                <a:ln>
                  <a:noFill/>
                </a:ln>
                <a:solidFill>
                  <a:srgbClr val="BB2495"/>
                </a:solidFill>
                <a:effectLst/>
                <a:latin typeface="Arial Black" panose="020B0A04020102020204" pitchFamily="34" charset="0"/>
                <a:ea typeface="Asap SemiBold"/>
                <a:cs typeface="Asap SemiBold"/>
              </a:rPr>
              <a:t>Slack</a:t>
            </a:r>
          </a:p>
          <a:p>
            <a:pPr marL="347472" marR="0" indent="-347472" algn="l" rtl="0" fontAlgn="auto" latinLnBrk="0" hangingPunct="0">
              <a:spcBef>
                <a:spcPts val="0"/>
              </a:spcBef>
              <a:spcAft>
                <a:spcPts val="0"/>
              </a:spcAft>
              <a:buClrTx/>
              <a:buSzPts val="3600"/>
              <a:buFont typeface="Arial" panose="020B0604020202020204" pitchFamily="34" charset="0"/>
              <a:buChar char="•"/>
            </a:pPr>
            <a:r>
              <a:rPr lang="en-US" altLang="ja-JP" sz="4000" spc="0" dirty="0">
                <a:solidFill>
                  <a:srgbClr val="BB2495"/>
                </a:solidFill>
                <a:latin typeface="Arial Black" panose="020B0A04020102020204" pitchFamily="34" charset="0"/>
                <a:ea typeface="Asap SemiBold"/>
                <a:cs typeface="Asap SemiBold"/>
              </a:rPr>
              <a:t>Splunk</a:t>
            </a:r>
            <a:endParaRPr lang="en-US" altLang="ja-JP" sz="4000" b="0" i="0" spc="0" baseline="0" dirty="0">
              <a:ln>
                <a:noFill/>
              </a:ln>
              <a:solidFill>
                <a:srgbClr val="BB2495"/>
              </a:solidFill>
              <a:effectLst/>
              <a:latin typeface="Arial Black" panose="020B0A04020102020204" pitchFamily="34" charset="0"/>
              <a:ea typeface="Asap SemiBold"/>
              <a:cs typeface="Asap SemiBold"/>
            </a:endParaRPr>
          </a:p>
          <a:p>
            <a:pPr marL="347472" marR="0" indent="-347472" algn="l" rtl="0" fontAlgn="auto" latinLnBrk="0" hangingPunct="0">
              <a:spcBef>
                <a:spcPts val="0"/>
              </a:spcBef>
              <a:spcAft>
                <a:spcPts val="0"/>
              </a:spcAft>
              <a:buClrTx/>
              <a:buSzPts val="3600"/>
              <a:buFont typeface="Arial" panose="020B0604020202020204" pitchFamily="34" charset="0"/>
              <a:buChar char="•"/>
            </a:pPr>
            <a:r>
              <a:rPr lang="en-US" altLang="ja-JP" sz="4000" b="0" i="0" spc="0" baseline="0" dirty="0">
                <a:ln>
                  <a:noFill/>
                </a:ln>
                <a:solidFill>
                  <a:srgbClr val="BB2495"/>
                </a:solidFill>
                <a:effectLst/>
                <a:latin typeface="+mj-lt"/>
                <a:ea typeface="Asap SemiBold"/>
                <a:cs typeface="Asap SemiBold"/>
              </a:rPr>
              <a:t>MISP</a:t>
            </a:r>
          </a:p>
          <a:p>
            <a:pPr marL="347472" marR="0" indent="-347472" algn="l" rtl="0" fontAlgn="auto" latinLnBrk="0" hangingPunct="0">
              <a:spcBef>
                <a:spcPts val="0"/>
              </a:spcBef>
              <a:spcAft>
                <a:spcPts val="0"/>
              </a:spcAft>
              <a:buClrTx/>
              <a:buSzPts val="3600"/>
              <a:buFont typeface="Arial" panose="020B0604020202020204" pitchFamily="34" charset="0"/>
              <a:buChar char="•"/>
            </a:pPr>
            <a:r>
              <a:rPr lang="en-US" altLang="ja-JP" sz="4000" spc="0" dirty="0">
                <a:solidFill>
                  <a:srgbClr val="BB2495"/>
                </a:solidFill>
                <a:latin typeface="+mn-lt"/>
              </a:rPr>
              <a:t>Ticketing System</a:t>
            </a:r>
          </a:p>
          <a:p>
            <a:pPr lvl="1" indent="0">
              <a:buSzPts val="3600"/>
            </a:pPr>
            <a:r>
              <a:rPr lang="en-US" altLang="ja-JP" sz="3520" dirty="0">
                <a:solidFill>
                  <a:srgbClr val="BB2495"/>
                </a:solidFill>
                <a:latin typeface="+mn-lt"/>
              </a:rPr>
              <a:t>   - JIRA</a:t>
            </a:r>
            <a:endParaRPr lang="ja-JP" altLang="ja-JP" sz="3520" dirty="0">
              <a:effectLst/>
              <a:latin typeface="+mn-lt"/>
            </a:endParaRPr>
          </a:p>
          <a:p>
            <a:pPr marL="347472" marR="0" indent="-347472" algn="l" rtl="0" fontAlgn="auto" latinLnBrk="0" hangingPunct="0">
              <a:spcBef>
                <a:spcPts val="0"/>
              </a:spcBef>
              <a:spcAft>
                <a:spcPts val="0"/>
              </a:spcAft>
              <a:buClrTx/>
              <a:buSzPts val="3600"/>
              <a:buFont typeface="Arial" panose="020B0604020202020204" pitchFamily="34" charset="0"/>
              <a:buChar char="•"/>
            </a:pPr>
            <a:r>
              <a:rPr lang="en-US" altLang="ja-JP" sz="4000" spc="0" dirty="0">
                <a:solidFill>
                  <a:srgbClr val="BB2495"/>
                </a:solidFill>
                <a:latin typeface="+mn-lt"/>
              </a:rPr>
              <a:t>SOAR</a:t>
            </a:r>
          </a:p>
          <a:p>
            <a:pPr lvl="1" indent="0">
              <a:buSzPts val="3600"/>
            </a:pPr>
            <a:r>
              <a:rPr lang="en-US" altLang="ja-JP" sz="3520" dirty="0">
                <a:solidFill>
                  <a:srgbClr val="BB2495"/>
                </a:solidFill>
                <a:latin typeface="+mn-lt"/>
              </a:rPr>
              <a:t>   - Phantom</a:t>
            </a:r>
            <a:endParaRPr lang="en-US" altLang="ja-JP" sz="3520" spc="0" dirty="0">
              <a:solidFill>
                <a:srgbClr val="BB2495"/>
              </a:solidFill>
              <a:latin typeface="+mn-lt"/>
            </a:endParaRPr>
          </a:p>
        </p:txBody>
      </p:sp>
      <p:sp>
        <p:nvSpPr>
          <p:cNvPr id="2" name="Fictum, deserunt mollit anim laborum astutumque! Ullamco laboris nisi ut aliquid ex ea commodi consequat. Mercedem aut nummos unde unde extricat, amaras. Sed haec quis possit intrepidus aestimare tellus.">
            <a:extLst>
              <a:ext uri="{FF2B5EF4-FFF2-40B4-BE49-F238E27FC236}">
                <a16:creationId xmlns:a16="http://schemas.microsoft.com/office/drawing/2014/main" id="{5EFCAB8A-047A-4BBF-A523-FCAE3ECE1DCD}"/>
              </a:ext>
            </a:extLst>
          </p:cNvPr>
          <p:cNvSpPr txBox="1"/>
          <p:nvPr/>
        </p:nvSpPr>
        <p:spPr>
          <a:xfrm>
            <a:off x="497758" y="1380345"/>
            <a:ext cx="10932241" cy="7852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 tIns="30480" rIns="30480" bIns="32400" anchor="t" anchorCtr="0">
            <a:noAutofit/>
          </a:bodyPr>
          <a:lstStyle>
            <a:lvl1pPr defTabSz="914400">
              <a:defRPr sz="2400" spc="-44">
                <a:solidFill>
                  <a:srgbClr val="01CF89"/>
                </a:solidFill>
                <a:latin typeface="Spartan Thin Medium"/>
                <a:ea typeface="Spartan Thin Medium"/>
                <a:cs typeface="Spartan Thin Medium"/>
                <a:sym typeface="Spartan Thin Medium"/>
              </a:defRPr>
            </a:lvl1pPr>
          </a:lstStyle>
          <a:p>
            <a:pPr marR="0" algn="l" rtl="0" fontAlgn="auto" latinLnBrk="0" hangingPunct="0">
              <a:spcBef>
                <a:spcPts val="0"/>
              </a:spcBef>
              <a:spcAft>
                <a:spcPts val="0"/>
              </a:spcAft>
              <a:buClrTx/>
              <a:buSzPts val="3600"/>
            </a:pPr>
            <a:r>
              <a:rPr lang="en-US" altLang="ja-JP" sz="4400" spc="0" dirty="0">
                <a:solidFill>
                  <a:srgbClr val="BB2495"/>
                </a:solidFill>
                <a:latin typeface="Arial Black" panose="020B0A04020102020204" pitchFamily="34" charset="0"/>
                <a:ea typeface="Asap SemiBold"/>
                <a:cs typeface="Asap SemiBold"/>
              </a:rPr>
              <a:t>Integration with Other Platforms</a:t>
            </a:r>
            <a:endParaRPr lang="en-US" altLang="ja-JP" sz="4400" b="0" i="0" spc="0" baseline="0" dirty="0">
              <a:ln>
                <a:noFill/>
              </a:ln>
              <a:solidFill>
                <a:srgbClr val="BB2495"/>
              </a:solidFill>
              <a:effectLst/>
              <a:latin typeface="Arial Black" panose="020B0A04020102020204" pitchFamily="34" charset="0"/>
              <a:ea typeface="Asap SemiBold"/>
              <a:cs typeface="Asap SemiBold"/>
            </a:endParaRPr>
          </a:p>
        </p:txBody>
      </p:sp>
    </p:spTree>
    <p:extLst>
      <p:ext uri="{BB962C8B-B14F-4D97-AF65-F5344CB8AC3E}">
        <p14:creationId xmlns:p14="http://schemas.microsoft.com/office/powerpoint/2010/main" val="4113412341"/>
      </p:ext>
    </p:extLst>
  </p:cSld>
  <p:clrMapOvr>
    <a:masterClrMapping/>
  </p:clrMapOvr>
  <p:transition spd="med"/>
</p:sld>
</file>

<file path=ppt/theme/theme1.xml><?xml version="1.0" encoding="utf-8"?>
<a:theme xmlns:a="http://schemas.openxmlformats.org/drawingml/2006/main" name="White">
  <a:themeElements>
    <a:clrScheme name="bh">
      <a:dk1>
        <a:srgbClr val="FFFFFF"/>
      </a:dk1>
      <a:lt1>
        <a:srgbClr val="FFFFFF"/>
      </a:lt1>
      <a:dk2>
        <a:srgbClr val="5E5E5E"/>
      </a:dk2>
      <a:lt2>
        <a:srgbClr val="D5D5D5"/>
      </a:lt2>
      <a:accent1>
        <a:srgbClr val="46C5E8"/>
      </a:accent1>
      <a:accent2>
        <a:srgbClr val="BB2495"/>
      </a:accent2>
      <a:accent3>
        <a:srgbClr val="39BAD8"/>
      </a:accent3>
      <a:accent4>
        <a:srgbClr val="D5EC1A"/>
      </a:accent4>
      <a:accent5>
        <a:srgbClr val="C567FF"/>
      </a:accent5>
      <a:accent6>
        <a:srgbClr val="0043C0"/>
      </a:accent6>
      <a:hlink>
        <a:srgbClr val="0000FF"/>
      </a:hlink>
      <a:folHlink>
        <a:srgbClr val="FF00F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partan Bold"/>
        <a:ea typeface="Spartan Bold"/>
        <a:cs typeface="Spartan Bold"/>
      </a:majorFont>
      <a:minorFont>
        <a:latin typeface="Spartan Bold"/>
        <a:ea typeface="Spartan Bold"/>
        <a:cs typeface="Spartan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4298</TotalTime>
  <Words>326</Words>
  <PresentationFormat>ユーザー設定</PresentationFormat>
  <Paragraphs>99</Paragraphs>
  <Slides>13</Slides>
  <Notes>10</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13</vt:i4>
      </vt:variant>
    </vt:vector>
  </HeadingPairs>
  <TitlesOfParts>
    <vt:vector size="27" baseType="lpstr">
      <vt:lpstr>Asap Regular</vt:lpstr>
      <vt:lpstr>Asap SemiBold</vt:lpstr>
      <vt:lpstr>Fujitsu Sans</vt:lpstr>
      <vt:lpstr>FUJI-新ゴ R</vt:lpstr>
      <vt:lpstr>Helvetica Neue</vt:lpstr>
      <vt:lpstr>Helvetica Neue Light</vt:lpstr>
      <vt:lpstr>Helvetica Neue LT Std 55 Roman</vt:lpstr>
      <vt:lpstr>Helvetica Neue Medium</vt:lpstr>
      <vt:lpstr>Meiryo UI</vt:lpstr>
      <vt:lpstr>Arial</vt:lpstr>
      <vt:lpstr>Arial Black</vt:lpstr>
      <vt:lpstr>Corbel</vt:lpstr>
      <vt:lpstr>Rockwell</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S-TIP Functions </vt:lpstr>
      <vt:lpstr>PowerPoint プレゼンテーション</vt:lpstr>
      <vt:lpstr>PowerPoint プレゼンテーション</vt:lpstr>
      <vt:lpstr>PowerPoint プレゼンテーション</vt:lpstr>
      <vt:lpstr>S-TIP Demo</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2020-08-11T03:53:58Z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81c070e-054b-4d1c-ba4c-fc70b099192e_Enabled">
    <vt:lpwstr>True</vt:lpwstr>
  </property>
  <property fmtid="{D5CDD505-2E9C-101B-9397-08002B2CF9AE}" pid="3" name="MSIP_Label_181c070e-054b-4d1c-ba4c-fc70b099192e_SiteId">
    <vt:lpwstr>2567d566-604c-408a-8a60-55d0dc9d9d6b</vt:lpwstr>
  </property>
  <property fmtid="{D5CDD505-2E9C-101B-9397-08002B2CF9AE}" pid="4" name="MSIP_Label_181c070e-054b-4d1c-ba4c-fc70b099192e_Owner">
    <vt:lpwstr>Emilynne.Ascano@informa.com</vt:lpwstr>
  </property>
  <property fmtid="{D5CDD505-2E9C-101B-9397-08002B2CF9AE}" pid="5" name="MSIP_Label_181c070e-054b-4d1c-ba4c-fc70b099192e_SetDate">
    <vt:lpwstr>2020-06-25T23:11:27.1736408Z</vt:lpwstr>
  </property>
  <property fmtid="{D5CDD505-2E9C-101B-9397-08002B2CF9AE}" pid="6" name="MSIP_Label_181c070e-054b-4d1c-ba4c-fc70b099192e_Name">
    <vt:lpwstr>General</vt:lpwstr>
  </property>
  <property fmtid="{D5CDD505-2E9C-101B-9397-08002B2CF9AE}" pid="7" name="MSIP_Label_181c070e-054b-4d1c-ba4c-fc70b099192e_Application">
    <vt:lpwstr>Microsoft Azure Information Protection</vt:lpwstr>
  </property>
  <property fmtid="{D5CDD505-2E9C-101B-9397-08002B2CF9AE}" pid="8" name="MSIP_Label_181c070e-054b-4d1c-ba4c-fc70b099192e_ActionId">
    <vt:lpwstr>1858fe85-f3b0-4b79-973d-dcbe90a1dcae</vt:lpwstr>
  </property>
  <property fmtid="{D5CDD505-2E9C-101B-9397-08002B2CF9AE}" pid="9" name="MSIP_Label_181c070e-054b-4d1c-ba4c-fc70b099192e_Extended_MSFT_Method">
    <vt:lpwstr>Automatic</vt:lpwstr>
  </property>
  <property fmtid="{D5CDD505-2E9C-101B-9397-08002B2CF9AE}" pid="10" name="MSIP_Label_2bbab825-a111-45e4-86a1-18cee0005896_Enabled">
    <vt:lpwstr>True</vt:lpwstr>
  </property>
  <property fmtid="{D5CDD505-2E9C-101B-9397-08002B2CF9AE}" pid="11" name="MSIP_Label_2bbab825-a111-45e4-86a1-18cee0005896_SiteId">
    <vt:lpwstr>2567d566-604c-408a-8a60-55d0dc9d9d6b</vt:lpwstr>
  </property>
  <property fmtid="{D5CDD505-2E9C-101B-9397-08002B2CF9AE}" pid="12" name="MSIP_Label_2bbab825-a111-45e4-86a1-18cee0005896_Owner">
    <vt:lpwstr>Emilynne.Ascano@informa.com</vt:lpwstr>
  </property>
  <property fmtid="{D5CDD505-2E9C-101B-9397-08002B2CF9AE}" pid="13" name="MSIP_Label_2bbab825-a111-45e4-86a1-18cee0005896_SetDate">
    <vt:lpwstr>2020-06-25T23:11:27.1736408Z</vt:lpwstr>
  </property>
  <property fmtid="{D5CDD505-2E9C-101B-9397-08002B2CF9AE}" pid="14" name="MSIP_Label_2bbab825-a111-45e4-86a1-18cee0005896_Name">
    <vt:lpwstr>Un-restricted</vt:lpwstr>
  </property>
  <property fmtid="{D5CDD505-2E9C-101B-9397-08002B2CF9AE}" pid="15" name="MSIP_Label_2bbab825-a111-45e4-86a1-18cee0005896_Application">
    <vt:lpwstr>Microsoft Azure Information Protection</vt:lpwstr>
  </property>
  <property fmtid="{D5CDD505-2E9C-101B-9397-08002B2CF9AE}" pid="16" name="MSIP_Label_2bbab825-a111-45e4-86a1-18cee0005896_ActionId">
    <vt:lpwstr>1858fe85-f3b0-4b79-973d-dcbe90a1dcae</vt:lpwstr>
  </property>
  <property fmtid="{D5CDD505-2E9C-101B-9397-08002B2CF9AE}" pid="17" name="MSIP_Label_2bbab825-a111-45e4-86a1-18cee0005896_Parent">
    <vt:lpwstr>181c070e-054b-4d1c-ba4c-fc70b099192e</vt:lpwstr>
  </property>
  <property fmtid="{D5CDD505-2E9C-101B-9397-08002B2CF9AE}" pid="18" name="MSIP_Label_2bbab825-a111-45e4-86a1-18cee0005896_Extended_MSFT_Method">
    <vt:lpwstr>Automatic</vt:lpwstr>
  </property>
  <property fmtid="{D5CDD505-2E9C-101B-9397-08002B2CF9AE}" pid="19" name="Sensitivity">
    <vt:lpwstr>General Un-restricted</vt:lpwstr>
  </property>
</Properties>
</file>